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7" r:id="rId2"/>
    <p:sldId id="351" r:id="rId3"/>
    <p:sldId id="328" r:id="rId4"/>
    <p:sldId id="348" r:id="rId5"/>
    <p:sldId id="349" r:id="rId6"/>
    <p:sldId id="322" r:id="rId7"/>
    <p:sldId id="336" r:id="rId8"/>
    <p:sldId id="341" r:id="rId9"/>
    <p:sldId id="342" r:id="rId10"/>
    <p:sldId id="345" r:id="rId11"/>
    <p:sldId id="346" r:id="rId12"/>
    <p:sldId id="350" r:id="rId13"/>
    <p:sldId id="320" r:id="rId14"/>
    <p:sldId id="340" r:id="rId15"/>
    <p:sldId id="343" r:id="rId16"/>
  </p:sldIdLst>
  <p:sldSz cx="12192000" cy="6858000"/>
  <p:notesSz cx="6797675" cy="9926638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1552" autoAdjust="0"/>
  </p:normalViewPr>
  <p:slideViewPr>
    <p:cSldViewPr snapToGrid="0">
      <p:cViewPr varScale="1">
        <p:scale>
          <a:sx n="78" d="100"/>
          <a:sy n="78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9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64BE21-314F-4E55-851A-68F16B94B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FF6AF-7747-4F00-AE05-9A1EE970D9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663F77D-F150-4631-B099-13C3AA901EDC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E71CC-2137-4AEA-A028-F7CC8B425F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B2D44-913B-4ABE-B817-921B7D0DF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170735B-6C09-4124-AE3C-259067ED9A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832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2B45756-968F-4E2B-AC92-0433A7C386AB}" type="datetimeFigureOut">
              <a:rPr lang="he-IL" smtClean="0"/>
              <a:t>ב'/אב/תשפ"ג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CA47583-BD94-4240-BC91-1A31726BF8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719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8A381E-2119-439E-9BEE-FAC04FC03A94}" type="slidenum">
              <a:rPr lang="he-IL" altLang="he-IL" sz="1200">
                <a:cs typeface="Times New Roman" panose="02020603050405020304" pitchFamily="18" charset="0"/>
              </a:rPr>
              <a:pPr eaLnBrk="1" hangingPunct="1"/>
              <a:t>1</a:t>
            </a:fld>
            <a:endParaRPr lang="en-US" altLang="he-IL" sz="1200">
              <a:cs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he-IL" alt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7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8A381E-2119-439E-9BEE-FAC04FC03A94}" type="slidenum">
              <a:rPr lang="he-IL" altLang="he-IL" sz="1200">
                <a:cs typeface="Times New Roman" panose="02020603050405020304" pitchFamily="18" charset="0"/>
              </a:rPr>
              <a:pPr eaLnBrk="1" hangingPunct="1"/>
              <a:t>15</a:t>
            </a:fld>
            <a:endParaRPr lang="en-US" altLang="he-IL" sz="1200">
              <a:cs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he-IL" alt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5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he-IL" sz="1800">
                <a:solidFill>
                  <a:srgbClr val="FFFFFF"/>
                </a:solidFill>
              </a:endParaRPr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CA56-ACF7-4F10-A61B-6F225F559E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6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4153-B281-4FAD-92D8-64AA4D7723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61D6-48FF-4D42-89B2-2BE810CB15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0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A925-083C-4F1B-9D5B-A2901C322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0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0065-7C1C-4FA7-9241-7FD6DEDEC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BA40-417E-4019-9AB9-C34D3D1C40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3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EFF7-14EE-4586-A719-6E6FF366EA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C107-2E3F-4C9C-ADD0-D0A3657066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4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7485-7C71-4923-A8A0-17027173C2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3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185D-8F9D-4BC3-ACDD-BFAAEC7346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2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B400-5FC8-4FEC-8FC7-F1BC040966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F6CDE8F-999F-45BA-91E1-CE2F088DD9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he-IL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 sz="18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he-IL" sz="1800">
                <a:solidFill>
                  <a:srgbClr val="FFFFFF"/>
                </a:solidFill>
              </a:endParaRPr>
            </a:p>
          </p:txBody>
        </p:sp>
      </p:grpSp>
      <p:sp>
        <p:nvSpPr>
          <p:cNvPr id="317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9263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1400">
                <a:cs typeface="Times New Roman" panose="02020603050405020304" pitchFamily="18" charset="0"/>
              </a:rPr>
              <a:t>(c) </a:t>
            </a:r>
            <a:r>
              <a:rPr lang="he-IL" altLang="he-IL" sz="1400">
                <a:cs typeface="Times New Roman" panose="02020603050405020304" pitchFamily="18" charset="0"/>
              </a:rPr>
              <a:t>פרופסור אסף חמדני</a:t>
            </a:r>
            <a:endParaRPr lang="en-US" altLang="he-IL" sz="1400">
              <a:cs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352800"/>
            <a:ext cx="8229600" cy="1143000"/>
          </a:xfrm>
        </p:spPr>
        <p:txBody>
          <a:bodyPr/>
          <a:lstStyle/>
          <a:p>
            <a:pPr rtl="1" eaLnBrk="1" hangingPunct="1"/>
            <a:r>
              <a:rPr lang="he-IL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בינה </a:t>
            </a:r>
            <a:r>
              <a:rPr lang="he-IL" alt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מלאכותית במגזר הפיננסי:</a:t>
            </a:r>
            <a:br>
              <a:rPr lang="he-IL" alt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שימושים נפוצים, אתגרים וסקירה השוואתית של התמודדות רגולטורית</a:t>
            </a:r>
            <a: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ד"ר ארי </a:t>
            </a:r>
            <a:r>
              <a:rPr lang="he-IL" altLang="he-IL" sz="2800" b="0" dirty="0" err="1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אחיעז</a:t>
            </a:r>
            <a:r>
              <a:rPr lang="he-IL" altLang="he-IL" sz="2800" b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altLang="he-IL" sz="2800" b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פרופ' דן </a:t>
            </a:r>
            <a:r>
              <a:rPr lang="he-IL" altLang="he-IL" sz="2800" b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עמירם </a:t>
            </a:r>
            <a:r>
              <a:rPr lang="he-IL" altLang="he-IL" sz="2800" b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(ניהול</a:t>
            </a:r>
            <a:r>
              <a:rPr lang="he-IL" altLang="he-IL" sz="2800" b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br>
              <a:rPr lang="he-IL" altLang="he-IL" sz="2800" b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פרופ' אסף חמדני, פרופ' קובי </a:t>
            </a:r>
            <a:r>
              <a:rPr lang="he-IL" altLang="he-IL" sz="2800" b="0" dirty="0" err="1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קסטיאל</a:t>
            </a:r>
            <a:r>
              <a:rPr lang="he-IL" altLang="he-IL" sz="2800" b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(משפטים)</a:t>
            </a:r>
            <a:br>
              <a:rPr lang="he-IL" altLang="he-IL" sz="2800" b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אוניברסיטת </a:t>
            </a:r>
            <a:r>
              <a:rPr lang="he-IL" altLang="he-IL" sz="28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ת"א</a:t>
            </a:r>
            <a: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alt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8" y="318700"/>
            <a:ext cx="2310584" cy="975445"/>
          </a:xfrm>
          <a:prstGeom prst="rect">
            <a:avLst/>
          </a:prstGeom>
        </p:spPr>
      </p:pic>
      <p:pic>
        <p:nvPicPr>
          <p:cNvPr id="5" name="Picture 4" descr="Logo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82" y="435799"/>
            <a:ext cx="28613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פרספקטיבה השוואתית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791294" y="1060843"/>
            <a:ext cx="5421347" cy="5117653"/>
          </a:xfrm>
        </p:spPr>
        <p:txBody>
          <a:bodyPr/>
          <a:lstStyle/>
          <a:p>
            <a:pPr marL="457189" indent="-457189" algn="r" rtl="1"/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גישה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עקרונית לחדשנות 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טכנולוגית + תלוי תחום</a:t>
            </a:r>
          </a:p>
          <a:p>
            <a:pPr marL="457189" indent="-457189" algn="r" rtl="1"/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חקיקה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(עדיין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בשלבי התהוות</a:t>
            </a:r>
            <a:endParaRPr lang="he-IL" sz="300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rtl="1"/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גורמים </a:t>
            </a:r>
            <a:r>
              <a:rPr lang="he-IL" sz="3000" dirty="0" err="1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מאסדרים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הצעות חוק, הנחיה והכוונה, מסמכי עקרונות, מסמכי מדיניות   </a:t>
            </a:r>
          </a:p>
          <a:p>
            <a:pPr marL="857239" lvl="1" indent="-457189" algn="r" rtl="1"/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GDPR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הצעות ל-</a:t>
            </a:r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AI Act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Data Act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חקיקה ספציפית</a:t>
            </a:r>
          </a:p>
          <a:p>
            <a:pPr marL="400050" lvl="1" indent="0" algn="r" rtl="1">
              <a:buNone/>
            </a:pPr>
            <a:endParaRPr lang="he-IL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3367" y="1017043"/>
            <a:ext cx="5259037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r" rtl="1">
              <a:buNone/>
            </a:pPr>
            <a:endParaRPr lang="he-IL" sz="260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endParaRPr lang="he-IL" b="1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defTabSz="1219170" rtl="1"/>
            <a:endParaRPr lang="he-IL" sz="2667" kern="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268" y="5300991"/>
            <a:ext cx="1628775" cy="1598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05" y="5010150"/>
            <a:ext cx="1609725" cy="17145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618504" y="6208234"/>
            <a:ext cx="6798365" cy="7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68362" y="5672925"/>
            <a:ext cx="6556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dirty="0">
                <a:solidFill>
                  <a:schemeClr val="bg2"/>
                </a:solidFill>
              </a:rPr>
              <a:t>חדשנות ותחרות</a:t>
            </a:r>
            <a:r>
              <a:rPr lang="en-US" sz="2400" dirty="0">
                <a:solidFill>
                  <a:schemeClr val="bg2"/>
                </a:solidFill>
              </a:rPr>
              <a:t>		</a:t>
            </a:r>
            <a:r>
              <a:rPr lang="he-IL" sz="24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he-IL" sz="2400" dirty="0">
                <a:solidFill>
                  <a:schemeClr val="bg2"/>
                </a:solidFill>
              </a:rPr>
              <a:t>הגנה על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he-IL" sz="2400" dirty="0">
                <a:solidFill>
                  <a:schemeClr val="bg2"/>
                </a:solidFill>
              </a:rPr>
              <a:t>זכויות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פרספקטיבה השוואתית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791294" y="1060843"/>
            <a:ext cx="5421347" cy="5117653"/>
          </a:xfrm>
        </p:spPr>
        <p:txBody>
          <a:bodyPr/>
          <a:lstStyle/>
          <a:p>
            <a:pPr marL="400050" lvl="1" indent="0" algn="r" rtl="1">
              <a:buNone/>
            </a:pPr>
            <a:endParaRPr lang="he-IL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3367" y="1017043"/>
            <a:ext cx="5259037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r" rtl="1">
              <a:buNone/>
            </a:pPr>
            <a:endParaRPr lang="he-IL" b="1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defTabSz="1219170" rtl="1"/>
            <a:endParaRPr lang="he-IL" sz="2667" kern="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/>
          <p:nvPr/>
        </p:nvPicPr>
        <p:blipFill rotWithShape="1">
          <a:blip r:embed="rId3"/>
          <a:srcRect l="53633" t="22221" r="2671" b="7693"/>
          <a:stretch/>
        </p:blipFill>
        <p:spPr bwMode="auto">
          <a:xfrm>
            <a:off x="0" y="1017043"/>
            <a:ext cx="12192000" cy="5840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33908"/>
              </p:ext>
            </p:extLst>
          </p:nvPr>
        </p:nvGraphicFramePr>
        <p:xfrm>
          <a:off x="0" y="-8164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Slide" r:id="rId4" imgW="9195922" imgH="5174239" progId="PowerPoint.Slide.12">
                  <p:embed/>
                </p:oleObj>
              </mc:Choice>
              <mc:Fallback>
                <p:oleObj name="Slide" r:id="rId4" imgW="9195922" imgH="5174239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8164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3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פרספקטיבה השוואתית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791294" y="1060843"/>
            <a:ext cx="5421347" cy="5117653"/>
          </a:xfrm>
        </p:spPr>
        <p:txBody>
          <a:bodyPr/>
          <a:lstStyle/>
          <a:p>
            <a:pPr marL="457189" indent="-457189" algn="r" rtl="1"/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גישה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עקרונית לחדשנות 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טכנולוגית + תלוי תחום</a:t>
            </a:r>
          </a:p>
          <a:p>
            <a:pPr marL="457189" indent="-457189" algn="r" rtl="1"/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חקיקה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(עדיין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בשלבי התהוות</a:t>
            </a:r>
            <a:endParaRPr lang="he-IL" sz="300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rtl="1"/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גורמים </a:t>
            </a:r>
            <a:r>
              <a:rPr lang="he-IL" sz="3000" dirty="0" err="1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מאסדרים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הצעות חוק, הנחיה והכוונה, מסמכי עקרונות, מסמכי מדיניות   </a:t>
            </a:r>
          </a:p>
          <a:p>
            <a:pPr marL="857239" lvl="1" indent="-457189" algn="r" rtl="1"/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GDPR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הצעות ל-</a:t>
            </a:r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AI Act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Data Act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חקיקה ספציפית</a:t>
            </a:r>
          </a:p>
          <a:p>
            <a:pPr marL="400050" lvl="1" indent="0" algn="r" rtl="1">
              <a:buNone/>
            </a:pPr>
            <a:endParaRPr lang="he-IL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3367" y="1017043"/>
            <a:ext cx="5259037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457189" indent="-457189" algn="r" rtl="1"/>
            <a:r>
              <a:rPr lang="he-IL" u="sng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דילמות</a:t>
            </a:r>
            <a:r>
              <a:rPr lang="he-IL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lvl="1" indent="-457189" algn="r" rtl="1"/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חקיקה </a:t>
            </a:r>
            <a:r>
              <a:rPr lang="he-IL" sz="26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רוחבית או התאמות </a:t>
            </a:r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לכללים קיימים</a:t>
            </a:r>
            <a:endParaRPr lang="he-IL" sz="260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lvl="1" indent="-457189" algn="r" rtl="1"/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רישוי מראש או בחינה בדיעבד</a:t>
            </a:r>
          </a:p>
          <a:p>
            <a:pPr marL="457189" lvl="1" indent="-457189" algn="r" rtl="1"/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הסדרה </a:t>
            </a:r>
            <a:r>
              <a:rPr lang="he-IL" sz="26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מהותית או בחינה </a:t>
            </a:r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תהליכית </a:t>
            </a:r>
            <a:r>
              <a:rPr lang="he-IL" sz="22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(למשל: גילוי, תיעוד המודל,</a:t>
            </a:r>
            <a:r>
              <a:rPr lang="en-US" sz="22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שמירת נתונים, בקרה ואימוץ </a:t>
            </a:r>
            <a:r>
              <a:rPr lang="he-IL" sz="2200" dirty="0" err="1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22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ציות</a:t>
            </a:r>
            <a:r>
              <a:rPr lang="he-IL" sz="22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2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ולידציה, חובת הסבר? שילוב גורם אנושי?)</a:t>
            </a:r>
          </a:p>
          <a:p>
            <a:pPr marL="457189" lvl="1" indent="-457189" algn="r" rtl="1"/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הסדרה עצמית מול רגולציה כופה?</a:t>
            </a:r>
          </a:p>
          <a:p>
            <a:pPr marL="0" lvl="1" indent="0" algn="r" rtl="1">
              <a:buNone/>
            </a:pPr>
            <a:r>
              <a:rPr lang="he-IL" sz="26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60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endParaRPr lang="he-IL" b="1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defTabSz="1219170" rtl="1"/>
            <a:endParaRPr lang="he-IL" sz="2667" kern="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268" y="5300991"/>
            <a:ext cx="1628775" cy="1598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05" y="5010150"/>
            <a:ext cx="1609725" cy="17145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618504" y="6208234"/>
            <a:ext cx="6798365" cy="7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68362" y="5672925"/>
            <a:ext cx="6556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dirty="0">
                <a:solidFill>
                  <a:schemeClr val="bg2"/>
                </a:solidFill>
              </a:rPr>
              <a:t>חדשנות ותחרות</a:t>
            </a:r>
            <a:r>
              <a:rPr lang="en-US" sz="2400" dirty="0">
                <a:solidFill>
                  <a:schemeClr val="bg2"/>
                </a:solidFill>
              </a:rPr>
              <a:t>		</a:t>
            </a:r>
            <a:r>
              <a:rPr lang="he-IL" sz="24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he-IL" sz="2400" dirty="0">
                <a:solidFill>
                  <a:schemeClr val="bg2"/>
                </a:solidFill>
              </a:rPr>
              <a:t>הגנה על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he-IL" sz="2400" dirty="0">
                <a:solidFill>
                  <a:schemeClr val="bg2"/>
                </a:solidFill>
              </a:rPr>
              <a:t>זכויות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33" y="274638"/>
            <a:ext cx="8619067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בינה מלאכותית: רגולציה </a:t>
            </a: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פיננסית</a:t>
            </a:r>
            <a:r>
              <a:rPr lang="en-US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בישראל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233823" y="1134193"/>
            <a:ext cx="4970257" cy="5117653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altLang="he-IL" sz="2400" b="1" u="sng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שיקולים המצדיקים התערבות זהירה</a:t>
            </a:r>
            <a:endParaRPr lang="he-IL" altLang="he-IL" sz="2400" b="1" u="sng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עידוד חדשנות, תחרות, כניסת שחקנים חדשים, והגברת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נגישות לשירותים פיננסיים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והוזלתם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נקודת המבט הייחודית של המגזר הפיננסי בישראל</a:t>
            </a:r>
          </a:p>
          <a:p>
            <a:pPr lvl="1" algn="r" rtl="1"/>
            <a:r>
              <a:rPr lang="he-IL" altLang="he-IL" sz="20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מרכז חדשנות (תעשיית </a:t>
            </a:r>
            <a:r>
              <a:rPr lang="he-IL" altLang="he-IL" sz="2000" dirty="0" err="1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פינטק</a:t>
            </a:r>
            <a:r>
              <a:rPr lang="he-IL" altLang="he-IL" sz="20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גדולה)</a:t>
            </a:r>
          </a:p>
          <a:p>
            <a:pPr lvl="1" algn="r" rtl="1"/>
            <a:r>
              <a:rPr lang="he-IL" altLang="he-IL" sz="20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חברות לא פועלות בישראל; חשש שגישה מחמירה תנציח את המצב.</a:t>
            </a:r>
          </a:p>
          <a:p>
            <a:pPr algn="r" rtl="1"/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חשש מהטלת חסמי כניסה גבוהים לשוק הישראלי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טכנולוגיה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מתפתחת </a:t>
            </a:r>
          </a:p>
          <a:p>
            <a:pPr algn="r" rtl="1"/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העדר נורמות בינ"ל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ברורות</a:t>
            </a:r>
            <a:endParaRPr lang="he-IL" altLang="he-IL" sz="240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65463" y="169095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2129" y="1204840"/>
            <a:ext cx="4672324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he-IL" altLang="he-IL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שיקולים המחייבים</a:t>
            </a:r>
            <a:r>
              <a:rPr kumimoji="0" lang="he-IL" altLang="he-IL" sz="2400" b="1" i="0" u="sng" strike="noStrike" kern="0" cap="none" spc="0" normalizeH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הערכות רגולטורית</a:t>
            </a:r>
            <a:endParaRPr kumimoji="0" lang="he-IL" altLang="he-IL" sz="2400" b="1" i="0" u="sng" strike="noStrike" kern="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יצירת ודאות רגולטוריות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חשש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מכך שישראל תישאר מאחור 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חשש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לפגיעה בזכויות הפרט 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צורך בתיאום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בין גורמי פיקוח</a:t>
            </a:r>
          </a:p>
          <a:p>
            <a:pPr lvl="1" algn="r" rtl="1"/>
            <a:r>
              <a:rPr lang="he-IL" altLang="he-IL" sz="20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רגולציה לא אחידה</a:t>
            </a:r>
          </a:p>
          <a:p>
            <a:pPr lvl="1" algn="r" rtl="1"/>
            <a:r>
              <a:rPr lang="he-IL" altLang="he-IL" sz="20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איגוד משאבים</a:t>
            </a:r>
          </a:p>
          <a:p>
            <a:pPr marL="0" indent="0" algn="r" rtl="1">
              <a:buNone/>
            </a:pPr>
            <a:endParaRPr lang="he-IL" altLang="he-IL" sz="240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 rtl="1">
              <a:buNone/>
            </a:pPr>
            <a:r>
              <a:rPr lang="he-IL" altLang="he-IL" sz="2400" b="1" u="sng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הסדרה </a:t>
            </a:r>
            <a:r>
              <a:rPr lang="he-IL" altLang="he-IL" sz="2400" b="1" u="sng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רוחבית או טיפול </a:t>
            </a:r>
            <a:r>
              <a:rPr lang="he-IL" altLang="he-IL" sz="2400" b="1" u="sng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ענפי?</a:t>
            </a:r>
            <a:endParaRPr lang="he-IL" altLang="he-IL" sz="2400" b="1" u="sng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/>
            <a:r>
              <a:rPr lang="he-IL" altLang="he-IL" sz="2000" dirty="0">
                <a:solidFill>
                  <a:schemeClr val="bg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סוגיות יסוד משותפות</a:t>
            </a:r>
          </a:p>
          <a:p>
            <a:pPr lvl="1" algn="r" rtl="1"/>
            <a:r>
              <a:rPr lang="he-IL" altLang="he-IL" sz="2000" dirty="0" smtClean="0">
                <a:solidFill>
                  <a:schemeClr val="bg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אולם, לכל </a:t>
            </a:r>
            <a:r>
              <a:rPr lang="he-IL" altLang="he-IL" sz="2000" dirty="0">
                <a:solidFill>
                  <a:schemeClr val="bg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תחום שיקולי מדיניות ורקע משפטי </a:t>
            </a:r>
            <a:r>
              <a:rPr lang="he-IL" altLang="he-IL" sz="2000" dirty="0" smtClean="0">
                <a:solidFill>
                  <a:schemeClr val="bg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אחר; חשש </a:t>
            </a:r>
            <a:r>
              <a:rPr lang="he-IL" altLang="he-IL" sz="2000" dirty="0">
                <a:solidFill>
                  <a:schemeClr val="bg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מקיבוע כללים </a:t>
            </a:r>
            <a:r>
              <a:rPr lang="he-IL" altLang="he-IL" sz="2000" dirty="0" smtClean="0">
                <a:solidFill>
                  <a:schemeClr val="bg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רוחביים</a:t>
            </a:r>
          </a:p>
          <a:p>
            <a:pPr lvl="1" algn="r" rtl="1"/>
            <a:endParaRPr lang="he-IL" altLang="he-IL" sz="2000" dirty="0">
              <a:solidFill>
                <a:schemeClr val="bg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/>
            <a:endParaRPr lang="he-IL" altLang="he-IL" sz="200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90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33" y="274638"/>
            <a:ext cx="8619067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בינה מלאכותית: רגולציה </a:t>
            </a: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פיננסית</a:t>
            </a:r>
            <a:r>
              <a:rPr lang="en-US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בישראל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233823" y="1407210"/>
            <a:ext cx="5192201" cy="5117653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altLang="he-IL" sz="2400" b="1" u="sng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המלצות</a:t>
            </a:r>
            <a:endParaRPr lang="he-IL" altLang="he-IL" sz="2400" b="1" u="sng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r" rtl="1">
              <a:buClr>
                <a:srgbClr val="FFCC00"/>
              </a:buClr>
              <a:defRPr/>
            </a:pPr>
            <a:r>
              <a:rPr lang="he-IL" altLang="he-IL" sz="2400" b="1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הסדרת נגישות </a:t>
            </a:r>
            <a:r>
              <a:rPr lang="he-IL" altLang="he-IL" sz="2400" b="1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למידע</a:t>
            </a:r>
          </a:p>
          <a:p>
            <a:pPr lvl="1" algn="r" rtl="1">
              <a:buClr>
                <a:srgbClr val="A886E0"/>
              </a:buClr>
              <a:defRPr/>
            </a:pPr>
            <a:r>
              <a:rPr lang="he-IL" altLang="he-IL" sz="2000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נגישות למאגרי מידע </a:t>
            </a:r>
            <a:r>
              <a:rPr lang="he-IL" altLang="he-IL" sz="2000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ממשלתי (שילוב ב-</a:t>
            </a:r>
            <a:r>
              <a:rPr lang="en-US" altLang="he-IL" sz="2000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open finance</a:t>
            </a:r>
            <a:r>
              <a:rPr lang="he-IL" altLang="he-IL" sz="2000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lvl="1" algn="r" rtl="1">
              <a:buClr>
                <a:srgbClr val="A886E0"/>
              </a:buClr>
              <a:defRPr/>
            </a:pPr>
            <a:r>
              <a:rPr lang="he-IL" altLang="he-IL" sz="2000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הסדרת קבלת מידע המתייחס לפרטים, מכירת נתונים</a:t>
            </a:r>
            <a:endParaRPr lang="he-IL" altLang="he-IL" sz="2400" b="1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Clr>
                <a:srgbClr val="FFCC00"/>
              </a:buClr>
              <a:defRPr/>
            </a:pPr>
            <a:r>
              <a:rPr lang="he-IL" altLang="he-IL" sz="2400" b="1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מדיניות </a:t>
            </a:r>
            <a:r>
              <a:rPr lang="he-IL" altLang="he-IL" sz="2400" b="1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ממשלתית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הסדרה לפי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תחום (ללא כללים אחידים),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r>
              <a:rPr lang="he-IL" altLang="he-IL" sz="2400" u="sng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בתיאום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גורם מרכזי (משרד המשפטים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), כך ששימושים דומים יהיו כפופים לאותו משטר</a:t>
            </a:r>
            <a:endParaRPr lang="he-IL" altLang="he-IL" sz="240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r" rtl="1">
              <a:buClr>
                <a:srgbClr val="FFCC00"/>
              </a:buClr>
              <a:defRPr/>
            </a:pPr>
            <a:r>
              <a:rPr lang="he-IL" altLang="he-IL" sz="2400" b="1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התמקדות בסוגיות רוחב </a:t>
            </a:r>
            <a:endParaRPr lang="he-IL" altLang="he-IL" sz="2400" b="1" dirty="0">
              <a:solidFill>
                <a:srgbClr val="000514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>
              <a:buClr>
                <a:srgbClr val="A886E0"/>
              </a:buClr>
              <a:defRPr/>
            </a:pPr>
            <a:r>
              <a:rPr lang="en-US" altLang="he-IL" sz="2000" dirty="0" err="1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explainability</a:t>
            </a:r>
            <a:r>
              <a:rPr lang="he-IL" altLang="he-IL" sz="2000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, החלטה אנושית, אפליה ועוד.</a:t>
            </a:r>
            <a:endParaRPr lang="en-US" altLang="he-IL" sz="2000" dirty="0" smtClean="0">
              <a:solidFill>
                <a:srgbClr val="000514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b="1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התאמה לסטנדרטים הבינ"ל</a:t>
            </a:r>
          </a:p>
          <a:p>
            <a:pPr marL="0" indent="0" algn="r" rtl="1">
              <a:buNone/>
            </a:pPr>
            <a:endParaRPr lang="he-IL" altLang="he-IL" sz="240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65463" y="169095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5273" y="1407210"/>
            <a:ext cx="4901229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he-IL" altLang="he-IL" sz="2400" b="1" i="0" u="sng" strike="noStrike" kern="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המלצות</a:t>
            </a:r>
          </a:p>
          <a:p>
            <a:pPr lvl="0" algn="r" rtl="1">
              <a:buClr>
                <a:srgbClr val="FFCC00"/>
              </a:buClr>
              <a:defRPr/>
            </a:pPr>
            <a:r>
              <a:rPr lang="he-IL" altLang="he-IL" sz="2400" b="1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הגנת נמל </a:t>
            </a:r>
            <a:r>
              <a:rPr lang="he-IL" altLang="he-IL" sz="2400" b="1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מבטחים: </a:t>
            </a:r>
          </a:p>
          <a:p>
            <a:pPr lvl="1" indent="-342900" algn="r" rtl="1">
              <a:buClr>
                <a:srgbClr val="FFCC00"/>
              </a:buClr>
              <a:defRPr/>
            </a:pPr>
            <a:r>
              <a:rPr lang="he-IL" altLang="he-IL" sz="2000" b="1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הגנה (וודאות) לגוף שעומד בדרישות</a:t>
            </a:r>
          </a:p>
          <a:p>
            <a:pPr lvl="1" indent="-342900" algn="r" rtl="1">
              <a:buClr>
                <a:srgbClr val="FFCC00"/>
              </a:buClr>
              <a:defRPr/>
            </a:pPr>
            <a:r>
              <a:rPr lang="he-IL" altLang="he-IL" sz="2000" b="1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מיקוד </a:t>
            </a:r>
            <a:r>
              <a:rPr lang="he-IL" altLang="he-IL" sz="2000" b="1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בהיבטים </a:t>
            </a:r>
            <a:r>
              <a:rPr lang="he-IL" altLang="he-IL" sz="2000" b="1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תהליכיים</a:t>
            </a:r>
            <a:endParaRPr lang="he-IL" altLang="he-IL" sz="2000" b="1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indent="-342900" algn="r" rtl="1">
              <a:buClr>
                <a:srgbClr val="FFCC00"/>
              </a:buClr>
              <a:defRPr/>
            </a:pPr>
            <a:r>
              <a:rPr lang="he-IL" altLang="he-IL" sz="2000" b="1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שיתוף </a:t>
            </a:r>
            <a:r>
              <a:rPr lang="he-IL" altLang="he-IL" sz="2000" b="1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מידע עם גורמי פיקוח</a:t>
            </a:r>
          </a:p>
          <a:p>
            <a:pPr lvl="1" indent="-342900" algn="r" rtl="1">
              <a:buClr>
                <a:srgbClr val="FFCC00"/>
              </a:buClr>
              <a:defRPr/>
            </a:pPr>
            <a:r>
              <a:rPr lang="he-IL" altLang="he-IL" sz="2000" b="1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ארגז חול רגולטורי </a:t>
            </a:r>
            <a:r>
              <a:rPr lang="he-IL" altLang="he-IL" sz="20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(הקלות בזמן הפיתוח, היכרות הרגולטור עם הטכנולוגיה, מתכונת ניסיונית)</a:t>
            </a:r>
          </a:p>
          <a:p>
            <a:pPr algn="r" rtl="1"/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תחומים לבחינה </a:t>
            </a:r>
            <a:r>
              <a:rPr lang="he-IL" altLang="he-IL" sz="2400" b="1" kern="0" dirty="0" err="1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מיידית</a:t>
            </a:r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1" algn="r" rtl="1">
              <a:buClr>
                <a:srgbClr val="A886E0"/>
              </a:buClr>
              <a:defRPr/>
            </a:pPr>
            <a:r>
              <a:rPr lang="he-IL" altLang="he-IL" sz="2000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רישוי (בתחומי ייעוץ השקעות/פנסיה), </a:t>
            </a:r>
            <a:r>
              <a:rPr lang="he-IL" altLang="he-IL" sz="2000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פוטנציאל </a:t>
            </a:r>
            <a:r>
              <a:rPr lang="he-IL" altLang="he-IL" sz="2000" dirty="0" err="1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להנגשת</a:t>
            </a:r>
            <a:r>
              <a:rPr lang="he-IL" altLang="he-IL" sz="2000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שירותים </a:t>
            </a:r>
            <a:r>
              <a:rPr lang="he-IL" altLang="he-IL" sz="2000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פיננסים</a:t>
            </a:r>
            <a:endParaRPr lang="he-IL" altLang="he-IL" sz="2000" dirty="0">
              <a:solidFill>
                <a:srgbClr val="000514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>
              <a:buClr>
                <a:srgbClr val="A886E0"/>
              </a:buClr>
              <a:defRPr/>
            </a:pPr>
            <a:r>
              <a:rPr lang="he-IL" altLang="he-IL" sz="2000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אשראי כ-</a:t>
            </a:r>
            <a:r>
              <a:rPr lang="en-US" altLang="he-IL" sz="2000" dirty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Case </a:t>
            </a:r>
            <a:r>
              <a:rPr lang="en-US" altLang="he-IL" sz="2000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Study</a:t>
            </a:r>
            <a:r>
              <a:rPr lang="he-IL" altLang="he-IL" sz="2000" dirty="0" smtClean="0">
                <a:solidFill>
                  <a:srgbClr val="000514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שניתן ללמוד ממנו תובנות להמשך</a:t>
            </a:r>
            <a:endParaRPr lang="he-IL" altLang="he-IL" sz="2000" dirty="0">
              <a:solidFill>
                <a:srgbClr val="000514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/>
            <a:endParaRPr lang="he-IL" altLang="he-IL" sz="2000" kern="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/>
            <a:endParaRPr lang="he-IL" altLang="he-IL" sz="2000" kern="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/>
            <a:endParaRPr lang="he-IL" altLang="he-IL" sz="2000" kern="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17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1400">
                <a:cs typeface="Times New Roman" panose="02020603050405020304" pitchFamily="18" charset="0"/>
              </a:rPr>
              <a:t>(c) </a:t>
            </a:r>
            <a:r>
              <a:rPr lang="he-IL" altLang="he-IL" sz="1400">
                <a:cs typeface="Times New Roman" panose="02020603050405020304" pitchFamily="18" charset="0"/>
              </a:rPr>
              <a:t>פרופסור אסף חמדני</a:t>
            </a:r>
            <a:endParaRPr lang="en-US" altLang="he-IL" sz="1400">
              <a:cs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4299"/>
            <a:ext cx="8223637" cy="3891501"/>
          </a:xfrm>
        </p:spPr>
        <p:txBody>
          <a:bodyPr/>
          <a:lstStyle/>
          <a:p>
            <a:pPr rtl="1" eaLnBrk="1" hangingPunct="1"/>
            <a:r>
              <a:rPr lang="he-IL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Thanks for </a:t>
            </a:r>
            <a:r>
              <a:rPr lang="en-US" altLang="he-IL" sz="40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Listneing</a:t>
            </a:r>
            <a:r>
              <a:rPr lang="en-US" altLang="he-IL" sz="4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  <a: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he-IL" sz="2800" b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Report is Available here:</a:t>
            </a:r>
            <a:r>
              <a:rPr lang="he-IL" altLang="he-IL" sz="2800" b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800" b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https://www.gov.il/BlobFolder/news/ai_report/he/AI_report.pdf</a:t>
            </a:r>
            <a:r>
              <a:rPr lang="he-IL" alt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alt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39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מבנה הדוח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57523" y="1264257"/>
            <a:ext cx="10058400" cy="42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הצגה </a:t>
            </a:r>
            <a:r>
              <a:rPr lang="he-IL" altLang="he-IL" sz="2400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altLang="he-IL" sz="2400" b="1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הסוגיות העקרוניות</a:t>
            </a:r>
            <a:r>
              <a:rPr lang="he-IL" altLang="he-IL" sz="2400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המתעוררות עקב השימוש בבינה </a:t>
            </a:r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המלאכותית </a:t>
            </a:r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, ו</a:t>
            </a:r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סוגיות </a:t>
            </a:r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הייחודיות</a:t>
            </a:r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למגזר הפיננסי</a:t>
            </a:r>
          </a:p>
          <a:p>
            <a:pPr algn="r" rtl="1"/>
            <a:endParaRPr lang="en-US" altLang="he-IL" sz="2400" kern="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מגמות עולמיות ברגולציה של בינה מלאכותית -&gt; </a:t>
            </a:r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מחקר השוואתי</a:t>
            </a:r>
            <a:r>
              <a:rPr lang="en-US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רחב היקף</a:t>
            </a:r>
            <a:endParaRPr lang="he-IL" altLang="he-IL" sz="2400" b="1" kern="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האיחוד </a:t>
            </a:r>
            <a:r>
              <a:rPr lang="he-IL" altLang="he-IL" sz="2400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האירופאי , </a:t>
            </a:r>
            <a:r>
              <a:rPr lang="en-US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OECD</a:t>
            </a:r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, ארצות </a:t>
            </a:r>
            <a:r>
              <a:rPr lang="he-IL" altLang="he-IL" sz="2400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הברית, בריטניה, סינגפור, הונג </a:t>
            </a:r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קונג, </a:t>
            </a:r>
            <a:r>
              <a:rPr lang="en-US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IOSCO</a:t>
            </a:r>
            <a:endParaRPr lang="he-IL" altLang="he-IL" sz="2400" b="1" kern="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altLang="he-IL" sz="2400" kern="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גישת </a:t>
            </a:r>
            <a:r>
              <a:rPr lang="en-US" altLang="he-IL" sz="2400" b="1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bottom up</a:t>
            </a:r>
            <a:r>
              <a:rPr lang="he-IL" altLang="he-IL" sz="2400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בחינה לעומק של 6 יישומים מרכזיים והצפת סוגיות עקרוניות</a:t>
            </a:r>
          </a:p>
          <a:p>
            <a:pPr algn="r" rtl="1"/>
            <a:endParaRPr lang="en-US" altLang="he-IL" sz="2400" kern="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המלצות מדיניות </a:t>
            </a:r>
            <a:r>
              <a:rPr lang="en-US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altLang="he-IL" sz="2400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&gt;  </a:t>
            </a:r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הנחת התשתית </a:t>
            </a:r>
            <a:r>
              <a:rPr lang="he-IL" altLang="he-IL" sz="2400" b="1" kern="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לחשיבה </a:t>
            </a:r>
            <a:r>
              <a:rPr lang="he-IL" altLang="he-IL" sz="2400" b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על אסדרה עתידית </a:t>
            </a:r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300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תהליך הכנת הדוח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173491" y="1473163"/>
            <a:ext cx="5421347" cy="5117653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altLang="he-IL" sz="2400" b="1" u="sng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יישומים מרכזיים</a:t>
            </a:r>
            <a:endParaRPr lang="he-IL" altLang="he-IL" sz="2400" b="1" u="sng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מסחר אלגוריתמי 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ייעוץ השקעות</a:t>
            </a:r>
            <a:r>
              <a:rPr lang="en-US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altLang="he-IL" sz="2400" dirty="0" err="1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robo</a:t>
            </a:r>
            <a:r>
              <a:rPr lang="en-US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advising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שירות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לקוחות (צ'אט בוטים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חיתום אשראי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ביטוח - </a:t>
            </a:r>
            <a:r>
              <a:rPr lang="en-US" altLang="he-IL" sz="2400" dirty="0" err="1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Insur</a:t>
            </a:r>
            <a:r>
              <a:rPr lang="en-US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-Tech</a:t>
            </a:r>
            <a:endParaRPr lang="he-IL" altLang="he-IL" sz="240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שימוש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של גורמי האסדרה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וגורמים מפוקחים בבינה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מלאכותית לצרכי ציות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ואכיפה</a:t>
            </a:r>
            <a:endParaRPr lang="he-IL" altLang="he-IL" sz="2000" dirty="0" smtClean="0">
              <a:solidFill>
                <a:schemeClr val="bg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1338" y="1589669"/>
            <a:ext cx="4672324" cy="6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he-IL" sz="2400" b="1" u="sng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דיון ביישומים</a:t>
            </a:r>
          </a:p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</a:p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חשיבות וצפי להתפתחות</a:t>
            </a:r>
          </a:p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אתגרים</a:t>
            </a:r>
          </a:p>
          <a:p>
            <a:pPr algn="r" rtl="1"/>
            <a:r>
              <a:rPr lang="he-IL" altLang="he-IL" sz="2400" i="1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רגולציה</a:t>
            </a:r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והסדרה עצמית</a:t>
            </a:r>
            <a:endParaRPr lang="he-IL" altLang="he-IL" sz="2400" kern="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947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האתגרים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782733" y="1407210"/>
            <a:ext cx="5421347" cy="5117653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altLang="he-IL" sz="2400" b="1" u="sng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בעולם</a:t>
            </a:r>
            <a:endParaRPr lang="he-IL" altLang="he-IL" sz="2400" b="1" u="sng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הטכנולוגיה כבר כאן; תעשיות צומחות, מגלגלות מיליארדים </a:t>
            </a:r>
          </a:p>
          <a:p>
            <a:pPr algn="r" rtl="1"/>
            <a:r>
              <a:rPr lang="he-IL" altLang="he-IL" sz="2400" b="1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מגוון רחב של תועלות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שיפור 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הדיוק בהקצאת </a:t>
            </a:r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הון, </a:t>
            </a:r>
            <a:r>
              <a:rPr lang="he-IL" altLang="he-IL" sz="2400" dirty="0" err="1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הנגשת</a:t>
            </a:r>
            <a:r>
              <a:rPr lang="he-IL" altLang="he-IL" sz="24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שירותים ומוצרים לקהלים חדשים והגברת התחרות, התאמה אישית (פרסונליזציה)</a:t>
            </a:r>
            <a:endParaRPr lang="en-US" altLang="he-IL" sz="2400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מה האתגרים המשפטיים המרכזיים?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מהן הגישות המתהוות לרגולציה?</a:t>
            </a:r>
          </a:p>
          <a:p>
            <a:pPr lvl="1" algn="r" rtl="1"/>
            <a:r>
              <a:rPr lang="he-IL" altLang="he-IL" sz="20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הצעות חוק, </a:t>
            </a:r>
            <a:r>
              <a:rPr lang="he-IL" altLang="he-IL" sz="20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הנחיה והכוונה, מסמכי עקרונות, מסמכי מדיניות </a:t>
            </a:r>
            <a:endParaRPr lang="he-IL" altLang="he-IL" sz="200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74" name="Picture 2" descr="זינו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94" y="1039339"/>
            <a:ext cx="4384749" cy="51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האתגרים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782733" y="1407210"/>
            <a:ext cx="5421347" cy="5117653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altLang="he-IL" sz="2400" b="1" u="sng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בעולם</a:t>
            </a:r>
            <a:endParaRPr lang="he-IL" altLang="he-IL" sz="2400" b="1" u="sng" dirty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הטכנולוגיה כבר כאן; תעשיות צומחות, מגלגלות מיליארדים 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מה האתגרים המשפטיים המרכזיים?</a:t>
            </a:r>
          </a:p>
          <a:p>
            <a:pPr algn="r" rtl="1"/>
            <a:r>
              <a:rPr lang="he-IL" altLang="he-IL" sz="24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מהן הגישות המתהוות לרגולציה?</a:t>
            </a:r>
          </a:p>
          <a:p>
            <a:pPr lvl="1" algn="r" rtl="1"/>
            <a:r>
              <a:rPr lang="he-IL" altLang="he-IL" sz="200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הצעות חוק, </a:t>
            </a:r>
            <a:r>
              <a:rPr lang="he-IL" altLang="he-IL" sz="2000" dirty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הנחיה והכוונה, מסמכי עקרונות, מסמכי מדיניות </a:t>
            </a:r>
            <a:endParaRPr lang="he-IL" altLang="he-IL" sz="200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1906" y="1378301"/>
            <a:ext cx="4969565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altLang="he-IL" sz="2400" b="1" u="sng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בישראל</a:t>
            </a:r>
          </a:p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קיים פער - שימושים בסיסיים (שעדיין) לא מגיעים ללמידה עמוקה</a:t>
            </a:r>
          </a:p>
          <a:p>
            <a:pPr algn="r" rtl="1"/>
            <a:r>
              <a:rPr lang="he-IL" altLang="he-IL" sz="24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מה חסמי הכניסה?</a:t>
            </a:r>
          </a:p>
          <a:p>
            <a:pPr lvl="1" algn="r" rtl="1"/>
            <a:r>
              <a:rPr lang="he-IL" altLang="he-IL" sz="2000" kern="0" dirty="0" smtClean="0">
                <a:solidFill>
                  <a:schemeClr val="bg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כלכליים, משפטיים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789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996961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הצרה של הבנק הדיגיטלי: לא יוכל לתת ייעוץ פנסיוני ללא סניפים (12.7.22)</a:t>
            </a: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4178" y="1378301"/>
            <a:ext cx="4672324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rtl="1">
              <a:buNone/>
            </a:pPr>
            <a:endParaRPr lang="he-IL" altLang="he-IL" sz="2400" kern="0" dirty="0" smtClean="0">
              <a:solidFill>
                <a:schemeClr val="bg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" y="-36090"/>
            <a:ext cx="2352675" cy="2571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1"/>
          </p:nvPr>
        </p:nvSpPr>
        <p:spPr>
          <a:xfrm>
            <a:off x="4451543" y="2995782"/>
            <a:ext cx="7499267" cy="235204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sz="35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המדינה </a:t>
            </a:r>
            <a:r>
              <a:rPr lang="he-IL" sz="35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דואגת שהחוסכים לפנסיה יישארו שבויים בידי חברות הביטוח והסוכנים(25.7.22</a:t>
            </a:r>
            <a:r>
              <a:rPr lang="he-IL" sz="35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r>
              <a:rPr lang="he-IL" sz="3500" dirty="0"/>
              <a:t> </a:t>
            </a:r>
            <a:endParaRPr lang="he-IL" sz="3500" dirty="0" smtClean="0"/>
          </a:p>
          <a:p>
            <a:pPr marL="0" indent="0" algn="r" rtl="1">
              <a:buNone/>
            </a:pPr>
            <a:r>
              <a:rPr lang="he-IL" sz="2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המסלקה </a:t>
            </a:r>
            <a:r>
              <a:rPr lang="he-IL" sz="2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הפנסיונית, שמרכזת את נתוני כל החוסכים לפנסיה והיא הבסיס לקבלת ייעוץ פנסיוני, יוצרת מונופול כפול: רק המסלקה יכולה לאסוף את הנתונים, ורק חברות הביטוח, הסוכנים והחוסכים עצמם יכולים לקבל גישה </a:t>
            </a:r>
            <a:r>
              <a:rPr lang="he-IL" sz="2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אליהם</a:t>
            </a:r>
            <a:endParaRPr lang="en-US" sz="2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indent="0" algn="r" rtl="1">
              <a:buNone/>
            </a:pPr>
            <a:endParaRPr lang="he-IL" sz="25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8" y="3733800"/>
            <a:ext cx="24384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9317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אתגרים ודילמות משפטיות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862246" y="1102329"/>
            <a:ext cx="5421347" cy="5117653"/>
          </a:xfrm>
        </p:spPr>
        <p:txBody>
          <a:bodyPr/>
          <a:lstStyle/>
          <a:p>
            <a:pPr marL="457189" indent="-457189" algn="r" rtl="1"/>
            <a:r>
              <a:rPr lang="he-IL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מידע </a:t>
            </a:r>
          </a:p>
          <a:p>
            <a:pPr marL="683667" lvl="1" indent="-457189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גישה לנתונים (אימון; הפעלה)</a:t>
            </a:r>
          </a:p>
          <a:p>
            <a:pPr marL="1083717" lvl="2" indent="-457189" algn="r" rtl="1"/>
            <a:r>
              <a:rPr lang="he-IL" sz="22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בעלות במידע</a:t>
            </a:r>
          </a:p>
          <a:p>
            <a:pPr marL="1083717" lvl="2" indent="-457189" algn="r" rtl="1"/>
            <a:r>
              <a:rPr lang="he-IL" sz="22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מידע פרטי, ממשלתי</a:t>
            </a:r>
            <a:endParaRPr lang="he-IL" sz="2267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3667" lvl="1" indent="-457189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אבטחת מידע</a:t>
            </a:r>
          </a:p>
          <a:p>
            <a:pPr marL="457189" indent="-457189" algn="r" rtl="1"/>
            <a:endParaRPr lang="he-IL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rtl="1"/>
            <a:r>
              <a:rPr lang="he-IL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פרטיות</a:t>
            </a:r>
            <a:endParaRPr lang="he-IL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lvl="1" indent="-154513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רגולציה על סוג המידע שניתן להשתמש בו </a:t>
            </a:r>
          </a:p>
          <a:p>
            <a:pPr marL="457189" lvl="1" indent="-154513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הגבלות על עיבוד המידע</a:t>
            </a:r>
            <a:endParaRPr lang="he-IL" sz="2667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6004" y="1012482"/>
            <a:ext cx="5004596" cy="23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457189" indent="-457189" algn="r" rtl="1"/>
            <a:r>
              <a:rPr lang="he-IL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פרסונליזציה</a:t>
            </a:r>
          </a:p>
          <a:p>
            <a:pPr marL="457189" lvl="1" indent="-154513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הדרה?</a:t>
            </a:r>
            <a:r>
              <a:rPr lang="en-US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שיווק </a:t>
            </a:r>
            <a:r>
              <a:rPr lang="he-IL" sz="2667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מניפולטיבי</a:t>
            </a:r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marL="457189" lvl="1" indent="-154513" algn="r" rtl="1"/>
            <a:r>
              <a:rPr lang="he-IL" sz="2667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הגנת הצרכן</a:t>
            </a:r>
          </a:p>
          <a:p>
            <a:pPr marL="457189" indent="-457189" algn="r" defTabSz="1219170" rtl="1"/>
            <a:endParaRPr lang="he-IL" kern="0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defTabSz="1219170" rtl="1"/>
            <a:r>
              <a:rPr lang="en-US" kern="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Black box</a:t>
            </a:r>
            <a:endParaRPr lang="he-IL" kern="0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3667" lvl="1" indent="-457189" algn="r" defTabSz="1219170" rtl="1"/>
            <a:r>
              <a:rPr lang="he-IL" sz="2667" kern="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הבטחת </a:t>
            </a:r>
            <a:r>
              <a:rPr lang="he-IL" sz="2667" kern="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איכות</a:t>
            </a:r>
          </a:p>
          <a:p>
            <a:pPr marL="683667" lvl="1" indent="-457189" algn="r" defTabSz="1219170" rtl="1"/>
            <a:r>
              <a:rPr lang="he-IL" sz="2667" kern="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זכות להסבר? (העדר יכולת, רצון לחשוף את המודל)</a:t>
            </a:r>
          </a:p>
          <a:p>
            <a:pPr marL="1083717" lvl="2" indent="-457189" algn="r" defTabSz="1219170" rtl="1"/>
            <a:r>
              <a:rPr lang="he-IL" sz="2267" kern="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חשש מדליפת סודות מסחריים ומניפולציות</a:t>
            </a:r>
          </a:p>
          <a:p>
            <a:pPr marL="1083717" lvl="2" indent="-457189" algn="r" defTabSz="1219170" rtl="1"/>
            <a:r>
              <a:rPr lang="he-IL" sz="2267" kern="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הבחנה בין סקטור ציבורי לפרטי</a:t>
            </a:r>
          </a:p>
          <a:p>
            <a:pPr marL="1083717" lvl="2" indent="-457189" algn="r" defTabSz="1219170" rtl="1"/>
            <a:r>
              <a:rPr lang="en-US" kern="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human in the </a:t>
            </a:r>
            <a:r>
              <a:rPr lang="en-US" kern="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loop</a:t>
            </a:r>
            <a:endParaRPr lang="he-IL" kern="0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083717" lvl="2" indent="-457189" algn="r" defTabSz="1219170" rtl="1"/>
            <a:endParaRPr lang="he-IL" sz="2267" kern="0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 algn="r" defTabSz="1219170" rtl="1">
              <a:buNone/>
            </a:pPr>
            <a:endParaRPr lang="he-IL" sz="2667" kern="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59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9317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אתגרים ודילמות משפטיות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917904" y="980335"/>
            <a:ext cx="5421347" cy="5117653"/>
          </a:xfrm>
        </p:spPr>
        <p:txBody>
          <a:bodyPr/>
          <a:lstStyle/>
          <a:p>
            <a:pPr marL="457189" indent="-457189" algn="r" defTabSz="1219170" rtl="1"/>
            <a:r>
              <a:rPr lang="he-IL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אפליה</a:t>
            </a:r>
          </a:p>
          <a:p>
            <a:pPr marL="914389" lvl="1" indent="-457189" algn="r" defTabSz="1219170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סיבות?</a:t>
            </a:r>
          </a:p>
          <a:p>
            <a:pPr marL="1314439" lvl="2" indent="-457189" algn="r" defTabSz="1219170" rtl="1"/>
            <a:r>
              <a:rPr lang="he-IL" sz="2267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שימוש במידע מוטה, </a:t>
            </a:r>
            <a:r>
              <a:rPr lang="he-IL" sz="22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בקורלציה למאפיינים אסורים</a:t>
            </a:r>
            <a:endParaRPr lang="en-US" sz="2267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314439" lvl="2" indent="-457189" algn="r" defTabSz="1219170" rtl="1"/>
            <a:r>
              <a:rPr lang="he-IL" sz="22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בחינה למול האלטרנטיבות המסורתיות</a:t>
            </a:r>
            <a:endParaRPr lang="he-IL" sz="2267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389" lvl="1" indent="-457189" algn="r" defTabSz="1219170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אוכלוסיות מוחלשות</a:t>
            </a:r>
          </a:p>
          <a:p>
            <a:pPr marL="1314439" lvl="2" indent="-457189" algn="r" defTabSz="1219170" rtl="1"/>
            <a:r>
              <a:rPr lang="he-IL" sz="22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הרחבת הנגישות או דחיקתם (למשל, באמצעות הפסקת סבסוד צולב)? </a:t>
            </a:r>
          </a:p>
          <a:p>
            <a:pPr marL="683667" lvl="1" indent="-457189" algn="r" rtl="1"/>
            <a:endParaRPr lang="he-IL" sz="2667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3667" lvl="1" indent="-457189" algn="r" rtl="1"/>
            <a:endParaRPr lang="he-IL" sz="2667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>
              <a:buNone/>
            </a:pPr>
            <a:endParaRPr lang="he-IL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4006" y="906495"/>
            <a:ext cx="5353423" cy="2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457189" indent="-457189" algn="r" rtl="1"/>
            <a:r>
              <a:rPr lang="he-IL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קשיי </a:t>
            </a:r>
            <a:r>
              <a:rPr lang="he-IL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אכיפה פרטית</a:t>
            </a:r>
            <a:endParaRPr lang="he-IL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3667" lvl="1" indent="-457189" algn="r" rtl="1"/>
            <a:r>
              <a:rPr lang="he-IL" sz="2667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קושי </a:t>
            </a:r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בהוכחת </a:t>
            </a:r>
            <a:r>
              <a:rPr lang="he-IL" sz="2667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יסוד נפשי / כוונה</a:t>
            </a:r>
          </a:p>
          <a:p>
            <a:pPr marL="683667" lvl="1" indent="-457189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</a:t>
            </a:r>
            <a:r>
              <a:rPr lang="he-IL" sz="2667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 תוטל האחריות?</a:t>
            </a:r>
          </a:p>
          <a:p>
            <a:pPr marL="1083717" lvl="2" indent="-457189" algn="r" rtl="1"/>
            <a:r>
              <a:rPr lang="he-IL" sz="2267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המתכנת, נושאי המשרה או החברה?</a:t>
            </a:r>
          </a:p>
          <a:p>
            <a:pPr marL="683667" lvl="1" indent="-457189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התאמות "טכניות" לדין הקיים</a:t>
            </a:r>
          </a:p>
          <a:p>
            <a:pPr marL="1083717" lvl="2" indent="-457189" algn="r" rtl="1"/>
            <a:r>
              <a:rPr lang="he-IL" sz="22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תחולת הדין על "אדם", דרישת צפיות</a:t>
            </a:r>
          </a:p>
          <a:p>
            <a:pPr marL="1083717" lvl="2" indent="-457189" algn="r" rtl="1"/>
            <a:endParaRPr lang="he-IL" sz="2267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3667" lvl="1" indent="-457189" algn="r" rtl="1"/>
            <a:r>
              <a:rPr lang="he-IL" sz="26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קשיי אכיפה ציבורית</a:t>
            </a:r>
            <a:endParaRPr lang="he-IL" sz="2667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083717" lvl="2" indent="-457189" algn="r" rtl="1"/>
            <a:r>
              <a:rPr lang="he-IL" sz="2267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מורכבות, עליונות טכנולוגית של התעשייה, קשיים בזרימת המידע (בעיית קופסא שחורה, הסתמכות על שחקנים פרטיים לקבלתו)</a:t>
            </a:r>
            <a:endParaRPr lang="he-IL" sz="2267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083717" lvl="2" indent="-457189" algn="r" rtl="1"/>
            <a:endParaRPr lang="he-IL" sz="2267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86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9317"/>
            <a:ext cx="8229600" cy="715962"/>
          </a:xfrm>
        </p:spPr>
        <p:txBody>
          <a:bodyPr/>
          <a:lstStyle/>
          <a:p>
            <a:pPr rtl="1">
              <a:defRPr/>
            </a:pPr>
            <a:r>
              <a:rPr lang="he-IL" sz="4000" b="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אתגרים ייחודיים לעולם הפיננסי</a:t>
            </a:r>
            <a:endParaRPr lang="he-IL" sz="4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902002" y="749747"/>
            <a:ext cx="5421347" cy="5117653"/>
          </a:xfrm>
        </p:spPr>
        <p:txBody>
          <a:bodyPr/>
          <a:lstStyle/>
          <a:p>
            <a:pPr marL="457189" indent="-457189" algn="r" defTabSz="1219170" rtl="1"/>
            <a:endParaRPr lang="he-IL" sz="2600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defTabSz="1219170" rtl="1"/>
            <a:r>
              <a:rPr lang="he-IL" sz="300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חשש מהעדר יציבות </a:t>
            </a:r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והגברת התנודתיות</a:t>
            </a:r>
          </a:p>
          <a:p>
            <a:pPr marL="457189" indent="-457189" algn="r" defTabSz="1219170" rtl="1"/>
            <a:endParaRPr lang="he-IL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defTabSz="1219170" rtl="1"/>
            <a:r>
              <a:rPr lang="he-IL" sz="30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"הידבקות מערכתית</a:t>
            </a:r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 וקורלציה בשוק</a:t>
            </a:r>
            <a:endParaRPr lang="he-IL" sz="300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rtl="1"/>
            <a:endParaRPr lang="he-IL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189" indent="-457189" algn="r" rtl="1"/>
            <a:r>
              <a:rPr lang="he-IL" sz="30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פגיעה בתחרות</a:t>
            </a:r>
          </a:p>
          <a:p>
            <a:pPr marL="683667" lvl="1" indent="-457189" algn="r" rtl="1"/>
            <a:r>
              <a:rPr lang="he-IL" sz="2300" dirty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אלגוריתמים שיתאימו עצמם </a:t>
            </a:r>
            <a:r>
              <a:rPr lang="he-IL" sz="2300" dirty="0" smtClean="0">
                <a:solidFill>
                  <a:schemeClr val="bg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למתחרה ללא מעורבות אנושית</a:t>
            </a:r>
            <a:endParaRPr lang="he-IL" sz="2300" dirty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3667" lvl="1" indent="-457189" algn="r" rtl="1"/>
            <a:endParaRPr lang="he-IL" sz="2667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>
              <a:buNone/>
            </a:pPr>
            <a:endParaRPr lang="he-IL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2" name="Left Brace 3"/>
          <p:cNvSpPr>
            <a:spLocks/>
          </p:cNvSpPr>
          <p:nvPr/>
        </p:nvSpPr>
        <p:spPr bwMode="auto">
          <a:xfrm>
            <a:off x="1981200" y="3733800"/>
            <a:ext cx="304800" cy="21336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e-IL" altLang="he-IL" sz="18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5025" y="749748"/>
            <a:ext cx="5353423" cy="2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457189" lvl="1" indent="-154513" algn="r" rtl="1"/>
            <a:endParaRPr lang="he-IL" sz="2667" dirty="0" smtClean="0">
              <a:solidFill>
                <a:schemeClr val="bg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77136" y="1378301"/>
            <a:ext cx="1079819" cy="422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457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949</Words>
  <Application>Microsoft Office PowerPoint</Application>
  <PresentationFormat>Widescreen</PresentationFormat>
  <Paragraphs>152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David</vt:lpstr>
      <vt:lpstr>Garamond</vt:lpstr>
      <vt:lpstr>Times New Roman</vt:lpstr>
      <vt:lpstr>Wingdings</vt:lpstr>
      <vt:lpstr>Stream</vt:lpstr>
      <vt:lpstr>Slide</vt:lpstr>
      <vt:lpstr>   בינה מלאכותית במגזר הפיננסי:  שימושים נפוצים, אתגרים וסקירה השוואתית של התמודדות רגולטורית   ד"ר ארי אחיעז, פרופ' דן עמירם (ניהול) פרופ' אסף חמדני, פרופ' קובי קסטיאל (משפטים) אוניברסיטת ת"א  </vt:lpstr>
      <vt:lpstr>מבנה הדוח</vt:lpstr>
      <vt:lpstr>תהליך הכנת הדוח</vt:lpstr>
      <vt:lpstr>האתגרים</vt:lpstr>
      <vt:lpstr>האתגרים</vt:lpstr>
      <vt:lpstr>הצרה של הבנק הדיגיטלי: לא יוכל לתת ייעוץ פנסיוני ללא סניפים (12.7.22)</vt:lpstr>
      <vt:lpstr>אתגרים ודילמות משפטיות</vt:lpstr>
      <vt:lpstr>אתגרים ודילמות משפטיות</vt:lpstr>
      <vt:lpstr>אתגרים ייחודיים לעולם הפיננסי</vt:lpstr>
      <vt:lpstr>פרספקטיבה השוואתית</vt:lpstr>
      <vt:lpstr>פרספקטיבה השוואתית</vt:lpstr>
      <vt:lpstr>פרספקטיבה השוואתית</vt:lpstr>
      <vt:lpstr>בינה מלאכותית: רגולציה פיננסית  בישראל</vt:lpstr>
      <vt:lpstr>בינה מלאכותית: רגולציה פיננסית בישראל</vt:lpstr>
      <vt:lpstr>  Thanks for Listneing!   The Report is Available here: https://www.gov.il/BlobFolder/news/ai_report/he/AI_report.pdf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המשבר הכלכלי וחדלות פירעון בראי הקורונה</dc:title>
  <dc:creator>maya ashkenazi</dc:creator>
  <cp:lastModifiedBy>Kobi</cp:lastModifiedBy>
  <cp:revision>301</cp:revision>
  <cp:lastPrinted>2022-11-03T16:51:21Z</cp:lastPrinted>
  <dcterms:created xsi:type="dcterms:W3CDTF">2020-04-20T17:42:53Z</dcterms:created>
  <dcterms:modified xsi:type="dcterms:W3CDTF">2023-07-20T10:00:12Z</dcterms:modified>
</cp:coreProperties>
</file>