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4"/>
  </p:notesMasterIdLst>
  <p:sldIdLst>
    <p:sldId id="313" r:id="rId2"/>
    <p:sldId id="314" r:id="rId3"/>
    <p:sldId id="336" r:id="rId4"/>
    <p:sldId id="348" r:id="rId5"/>
    <p:sldId id="328" r:id="rId6"/>
    <p:sldId id="337" r:id="rId7"/>
    <p:sldId id="343" r:id="rId8"/>
    <p:sldId id="370" r:id="rId9"/>
    <p:sldId id="371" r:id="rId10"/>
    <p:sldId id="349" r:id="rId11"/>
    <p:sldId id="360" r:id="rId12"/>
    <p:sldId id="361" r:id="rId13"/>
    <p:sldId id="350" r:id="rId14"/>
    <p:sldId id="351" r:id="rId15"/>
    <p:sldId id="352" r:id="rId16"/>
    <p:sldId id="363" r:id="rId17"/>
    <p:sldId id="373" r:id="rId18"/>
    <p:sldId id="376" r:id="rId19"/>
    <p:sldId id="375" r:id="rId20"/>
    <p:sldId id="377" r:id="rId21"/>
    <p:sldId id="329" r:id="rId22"/>
    <p:sldId id="354" r:id="rId23"/>
    <p:sldId id="355" r:id="rId24"/>
    <p:sldId id="339" r:id="rId25"/>
    <p:sldId id="356" r:id="rId26"/>
    <p:sldId id="344" r:id="rId27"/>
    <p:sldId id="338" r:id="rId28"/>
    <p:sldId id="340" r:id="rId29"/>
    <p:sldId id="345" r:id="rId30"/>
    <p:sldId id="372" r:id="rId31"/>
    <p:sldId id="346" r:id="rId32"/>
    <p:sldId id="359" r:id="rId33"/>
  </p:sldIdLst>
  <p:sldSz cx="9144000" cy="6858000" type="screen4x3"/>
  <p:notesSz cx="6858000" cy="9144000"/>
  <p:defaultTextStyle>
    <a:defPPr>
      <a:defRPr lang="he-I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3883" autoAdjust="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82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292AD-F349-4AC8-88DA-CBE24A5CFDD1}" type="datetimeFigureOut">
              <a:rPr lang="en-IL" smtClean="0"/>
              <a:t>05/08/2021</a:t>
            </a:fld>
            <a:endParaRPr lang="en-IL"/>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F0D7EB-1FC8-4ABB-BAC5-F58F4CC4B0C1}" type="slidenum">
              <a:rPr lang="en-IL" smtClean="0"/>
              <a:t>‹#›</a:t>
            </a:fld>
            <a:endParaRPr lang="en-IL"/>
          </a:p>
        </p:txBody>
      </p:sp>
    </p:spTree>
    <p:extLst>
      <p:ext uri="{BB962C8B-B14F-4D97-AF65-F5344CB8AC3E}">
        <p14:creationId xmlns:p14="http://schemas.microsoft.com/office/powerpoint/2010/main" val="625332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_ftn1"/><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_ftn1"/></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he-IL" dirty="0"/>
              <a:t>בשקף מוצגים סעיפי</a:t>
            </a:r>
            <a:r>
              <a:rPr lang="he-IL" baseline="0" dirty="0"/>
              <a:t> ההוצאות הישירות העיקריים, פירוט בדו"ח. יש הבדלים בין גופים שונים (פנסיה, גמל, וכו')</a:t>
            </a:r>
            <a:endParaRPr lang="en-IL" dirty="0"/>
          </a:p>
        </p:txBody>
      </p:sp>
      <p:sp>
        <p:nvSpPr>
          <p:cNvPr id="4" name="Slide Number Placeholder 3"/>
          <p:cNvSpPr>
            <a:spLocks noGrp="1"/>
          </p:cNvSpPr>
          <p:nvPr>
            <p:ph type="sldNum" sz="quarter" idx="5"/>
          </p:nvPr>
        </p:nvSpPr>
        <p:spPr/>
        <p:txBody>
          <a:bodyPr/>
          <a:lstStyle/>
          <a:p>
            <a:fld id="{7EF0D7EB-1FC8-4ABB-BAC5-F58F4CC4B0C1}" type="slidenum">
              <a:rPr lang="en-IL" smtClean="0"/>
              <a:t>3</a:t>
            </a:fld>
            <a:endParaRPr lang="en-IL"/>
          </a:p>
        </p:txBody>
      </p:sp>
    </p:spTree>
    <p:extLst>
      <p:ext uri="{BB962C8B-B14F-4D97-AF65-F5344CB8AC3E}">
        <p14:creationId xmlns:p14="http://schemas.microsoft.com/office/powerpoint/2010/main" val="2600609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IL" dirty="0"/>
          </a:p>
        </p:txBody>
      </p:sp>
      <p:sp>
        <p:nvSpPr>
          <p:cNvPr id="4" name="Slide Number Placeholder 3"/>
          <p:cNvSpPr>
            <a:spLocks noGrp="1"/>
          </p:cNvSpPr>
          <p:nvPr>
            <p:ph type="sldNum" sz="quarter" idx="5"/>
          </p:nvPr>
        </p:nvSpPr>
        <p:spPr/>
        <p:txBody>
          <a:bodyPr/>
          <a:lstStyle/>
          <a:p>
            <a:fld id="{7EF0D7EB-1FC8-4ABB-BAC5-F58F4CC4B0C1}" type="slidenum">
              <a:rPr lang="en-IL" smtClean="0"/>
              <a:t>4</a:t>
            </a:fld>
            <a:endParaRPr lang="en-IL"/>
          </a:p>
        </p:txBody>
      </p:sp>
    </p:spTree>
    <p:extLst>
      <p:ext uri="{BB962C8B-B14F-4D97-AF65-F5344CB8AC3E}">
        <p14:creationId xmlns:p14="http://schemas.microsoft.com/office/powerpoint/2010/main" val="207686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lgn="r" rtl="1"/>
                <a:r>
                  <a:rPr lang="he-IL" sz="1200" kern="1200" dirty="0">
                    <a:solidFill>
                      <a:schemeClr val="tx1"/>
                    </a:solidFill>
                    <a:effectLst/>
                    <a:latin typeface="+mn-lt"/>
                    <a:ea typeface="+mn-ea"/>
                    <a:cs typeface="+mn-cs"/>
                  </a:rPr>
                  <a:t>כאשר:</a:t>
                </a:r>
                <a:endParaRPr lang="en-IL" sz="1200" kern="1200" dirty="0">
                  <a:solidFill>
                    <a:schemeClr val="tx1"/>
                  </a:solidFill>
                  <a:effectLst/>
                  <a:latin typeface="+mn-lt"/>
                  <a:ea typeface="+mn-ea"/>
                  <a:cs typeface="+mn-cs"/>
                </a:endParaRPr>
              </a:p>
              <a:p>
                <a:pPr lvl="0" algn="r" rtl="1"/>
                <a14:m>
                  <m:oMath xmlns:m="http://schemas.openxmlformats.org/officeDocument/2006/math">
                    <m:r>
                      <a:rPr lang="en-US" sz="1200" i="1" kern="1200">
                        <a:solidFill>
                          <a:schemeClr val="tx1"/>
                        </a:solidFill>
                        <a:effectLst/>
                        <a:latin typeface="Cambria Math" panose="02040503050406030204" pitchFamily="18" charset="0"/>
                        <a:ea typeface="+mn-ea"/>
                        <a:cs typeface="+mn-cs"/>
                      </a:rPr>
                      <m:t>𝑑𝑖𝑠𝑡</m:t>
                    </m:r>
                    <m:d>
                      <m:dPr>
                        <m:ctrlPr>
                          <a:rPr lang="en-IL"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𝑡</m:t>
                        </m:r>
                      </m:e>
                    </m:d>
                  </m:oMath>
                </a14:m>
                <a:r>
                  <a:rPr lang="en-US" sz="1200" kern="1200" dirty="0">
                    <a:solidFill>
                      <a:schemeClr val="tx1"/>
                    </a:solidFill>
                    <a:effectLst/>
                    <a:latin typeface="+mn-lt"/>
                    <a:ea typeface="+mn-ea"/>
                    <a:cs typeface="+mn-cs"/>
                  </a:rPr>
                  <a:t> </a:t>
                </a:r>
                <a:r>
                  <a:rPr lang="he-IL" sz="1200" kern="1200" dirty="0">
                    <a:solidFill>
                      <a:schemeClr val="tx1"/>
                    </a:solidFill>
                    <a:effectLst/>
                    <a:latin typeface="+mn-lt"/>
                    <a:ea typeface="+mn-ea"/>
                    <a:cs typeface="+mn-cs"/>
                  </a:rPr>
                  <a:t>– תזרים חיובי (כגון: דיבידנד ומכירה) של קרן ההשקעה בזמן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𝑡</m:t>
                    </m:r>
                  </m:oMath>
                </a14:m>
                <a:r>
                  <a:rPr lang="he-IL" sz="1200" kern="1200" dirty="0">
                    <a:solidFill>
                      <a:schemeClr val="tx1"/>
                    </a:solidFill>
                    <a:effectLst/>
                    <a:latin typeface="+mn-lt"/>
                    <a:ea typeface="+mn-ea"/>
                    <a:cs typeface="+mn-cs"/>
                  </a:rPr>
                  <a:t>.</a:t>
                </a:r>
                <a:endParaRPr lang="en-IL" sz="1200" kern="1200" dirty="0">
                  <a:solidFill>
                    <a:schemeClr val="tx1"/>
                  </a:solidFill>
                  <a:effectLst/>
                  <a:latin typeface="+mn-lt"/>
                  <a:ea typeface="+mn-ea"/>
                  <a:cs typeface="+mn-cs"/>
                </a:endParaRPr>
              </a:p>
              <a:p>
                <a:pPr lvl="0" algn="r" rtl="1"/>
                <a14:m>
                  <m:oMath xmlns:m="http://schemas.openxmlformats.org/officeDocument/2006/math">
                    <m:sSub>
                      <m:sSubPr>
                        <m:ctrlPr>
                          <a:rPr lang="en-IL"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𝑟</m:t>
                        </m:r>
                      </m:e>
                      <m:sub>
                        <m:r>
                          <a:rPr lang="en-US" sz="1200" i="1" kern="1200">
                            <a:solidFill>
                              <a:schemeClr val="tx1"/>
                            </a:solidFill>
                            <a:effectLst/>
                            <a:latin typeface="Cambria Math" panose="02040503050406030204" pitchFamily="18" charset="0"/>
                            <a:ea typeface="+mn-ea"/>
                            <a:cs typeface="+mn-cs"/>
                          </a:rPr>
                          <m:t>𝑀</m:t>
                        </m:r>
                      </m:sub>
                    </m:sSub>
                    <m:d>
                      <m:dPr>
                        <m:ctrlPr>
                          <a:rPr lang="en-IL"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𝑡</m:t>
                        </m:r>
                      </m:e>
                    </m:d>
                  </m:oMath>
                </a14:m>
                <a:r>
                  <a:rPr lang="en-US" sz="1200" kern="1200" dirty="0">
                    <a:solidFill>
                      <a:schemeClr val="tx1"/>
                    </a:solidFill>
                    <a:effectLst/>
                    <a:latin typeface="+mn-lt"/>
                    <a:ea typeface="+mn-ea"/>
                    <a:cs typeface="+mn-cs"/>
                  </a:rPr>
                  <a:t> </a:t>
                </a:r>
                <a:r>
                  <a:rPr lang="he-IL" sz="1200" kern="1200" dirty="0">
                    <a:solidFill>
                      <a:schemeClr val="tx1"/>
                    </a:solidFill>
                    <a:effectLst/>
                    <a:latin typeface="+mn-lt"/>
                    <a:ea typeface="+mn-ea"/>
                    <a:cs typeface="+mn-cs"/>
                  </a:rPr>
                  <a:t>– תשואת מדד הייחוס (ת"א 35/ </a:t>
                </a:r>
                <a:r>
                  <a:rPr lang="en-US" sz="1200" kern="1200" dirty="0">
                    <a:solidFill>
                      <a:schemeClr val="tx1"/>
                    </a:solidFill>
                    <a:effectLst/>
                    <a:latin typeface="+mn-lt"/>
                    <a:ea typeface="+mn-ea"/>
                    <a:cs typeface="+mn-cs"/>
                  </a:rPr>
                  <a:t>S&amp;P 500</a:t>
                </a:r>
                <a:r>
                  <a:rPr lang="he-IL" sz="1200" kern="1200" dirty="0">
                    <a:solidFill>
                      <a:schemeClr val="tx1"/>
                    </a:solidFill>
                    <a:effectLst/>
                    <a:latin typeface="+mn-lt"/>
                    <a:ea typeface="+mn-ea"/>
                    <a:cs typeface="+mn-cs"/>
                  </a:rPr>
                  <a:t>) מזמן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𝑡</m:t>
                    </m:r>
                  </m:oMath>
                </a14:m>
                <a:r>
                  <a:rPr lang="he-IL" sz="1200" kern="1200" dirty="0">
                    <a:solidFill>
                      <a:schemeClr val="tx1"/>
                    </a:solidFill>
                    <a:effectLst/>
                    <a:latin typeface="+mn-lt"/>
                    <a:ea typeface="+mn-ea"/>
                    <a:cs typeface="+mn-cs"/>
                  </a:rPr>
                  <a:t> ועד ה - 31.12.2019.</a:t>
                </a:r>
                <a:endParaRPr lang="en-IL" sz="1200" kern="1200" dirty="0">
                  <a:solidFill>
                    <a:schemeClr val="tx1"/>
                  </a:solidFill>
                  <a:effectLst/>
                  <a:latin typeface="+mn-lt"/>
                  <a:ea typeface="+mn-ea"/>
                  <a:cs typeface="+mn-cs"/>
                </a:endParaRPr>
              </a:p>
              <a:p>
                <a:pPr lvl="0" algn="r" rtl="1"/>
                <a14:m>
                  <m:oMath xmlns:m="http://schemas.openxmlformats.org/officeDocument/2006/math">
                    <m:r>
                      <a:rPr lang="en-US" sz="1200" i="1" kern="1200">
                        <a:solidFill>
                          <a:schemeClr val="tx1"/>
                        </a:solidFill>
                        <a:effectLst/>
                        <a:latin typeface="Cambria Math" panose="02040503050406030204" pitchFamily="18" charset="0"/>
                        <a:ea typeface="+mn-ea"/>
                        <a:cs typeface="+mn-cs"/>
                        <a:hlinkClick r:id="rId3" action="ppaction://hlinkfile"/>
                      </a:rPr>
                      <m:t>𝑁𝐴𝑉</m:t>
                    </m:r>
                  </m:oMath>
                </a14:m>
                <a:r>
                  <a:rPr lang="en-US" sz="1200" kern="1200" dirty="0">
                    <a:solidFill>
                      <a:schemeClr val="tx1"/>
                    </a:solidFill>
                    <a:effectLst/>
                    <a:latin typeface="+mn-lt"/>
                    <a:ea typeface="+mn-ea"/>
                    <a:cs typeface="+mn-cs"/>
                    <a:hlinkClick r:id="rId3" action="ppaction://hlinkfile"/>
                  </a:rPr>
                  <a:t> </a:t>
                </a:r>
                <a:r>
                  <a:rPr lang="he-IL" sz="1200" kern="1200" dirty="0">
                    <a:solidFill>
                      <a:schemeClr val="tx1"/>
                    </a:solidFill>
                    <a:effectLst/>
                    <a:latin typeface="+mn-lt"/>
                    <a:ea typeface="+mn-ea"/>
                    <a:cs typeface="+mn-cs"/>
                    <a:hlinkClick r:id="rId3" action="ppaction://hlinkfile"/>
                  </a:rPr>
                  <a:t>– שווי נוכחי נקי של קרן ההשקעה נכון ל – 31.12.2019.</a:t>
                </a:r>
                <a:r>
                  <a:rPr lang="en-IL" sz="1200" kern="1200" dirty="0">
                    <a:solidFill>
                      <a:schemeClr val="tx1"/>
                    </a:solidFill>
                    <a:effectLst/>
                    <a:latin typeface="+mn-lt"/>
                    <a:ea typeface="+mn-ea"/>
                    <a:cs typeface="+mn-cs"/>
                    <a:hlinkClick r:id="rId3" action="ppaction://hlinkfile"/>
                  </a:rPr>
                  <a:t> </a:t>
                </a:r>
                <a14:m>
                  <m:oMath xmlns:m="http://schemas.openxmlformats.org/officeDocument/2006/math">
                    <m:r>
                      <a:rPr lang="en-US" sz="1200" i="1" kern="1200">
                        <a:solidFill>
                          <a:schemeClr val="tx1"/>
                        </a:solidFill>
                        <a:effectLst/>
                        <a:latin typeface="Cambria Math" panose="02040503050406030204" pitchFamily="18" charset="0"/>
                        <a:ea typeface="+mn-ea"/>
                        <a:cs typeface="+mn-cs"/>
                        <a:hlinkClick r:id="rId3" action="ppaction://hlinkfile"/>
                      </a:rPr>
                      <m:t>𝑐𝑎𝑙𝑙</m:t>
                    </m:r>
                    <m:d>
                      <m:dPr>
                        <m:ctrlPr>
                          <a:rPr lang="en-IL" sz="1200" i="1" kern="1200">
                            <a:solidFill>
                              <a:schemeClr val="tx1"/>
                            </a:solidFill>
                            <a:effectLst/>
                            <a:latin typeface="Cambria Math" panose="02040503050406030204" pitchFamily="18" charset="0"/>
                            <a:ea typeface="+mn-ea"/>
                            <a:cs typeface="+mn-cs"/>
                            <a:hlinkClick r:id="rId3" action="ppaction://hlinkfile"/>
                          </a:rPr>
                        </m:ctrlPr>
                      </m:dPr>
                      <m:e>
                        <m:r>
                          <a:rPr lang="en-US" sz="1200" i="1" kern="1200">
                            <a:solidFill>
                              <a:schemeClr val="tx1"/>
                            </a:solidFill>
                            <a:effectLst/>
                            <a:latin typeface="Cambria Math" panose="02040503050406030204" pitchFamily="18" charset="0"/>
                            <a:ea typeface="+mn-ea"/>
                            <a:cs typeface="+mn-cs"/>
                            <a:hlinkClick r:id="rId3" action="ppaction://hlinkfile"/>
                          </a:rPr>
                          <m:t>𝑡</m:t>
                        </m:r>
                      </m:e>
                    </m:d>
                  </m:oMath>
                </a14:m>
                <a:r>
                  <a:rPr lang="en-US" sz="1200" kern="1200" dirty="0">
                    <a:solidFill>
                      <a:schemeClr val="tx1"/>
                    </a:solidFill>
                    <a:effectLst/>
                    <a:latin typeface="+mn-lt"/>
                    <a:ea typeface="+mn-ea"/>
                    <a:cs typeface="+mn-cs"/>
                    <a:hlinkClick r:id="rId3" action="ppaction://hlinkfile"/>
                  </a:rPr>
                  <a:t> </a:t>
                </a:r>
                <a:r>
                  <a:rPr lang="he-IL" sz="1200" kern="1200" dirty="0">
                    <a:solidFill>
                      <a:schemeClr val="tx1"/>
                    </a:solidFill>
                    <a:effectLst/>
                    <a:latin typeface="+mn-lt"/>
                    <a:ea typeface="+mn-ea"/>
                    <a:cs typeface="+mn-cs"/>
                    <a:hlinkClick r:id="rId3" action="ppaction://hlinkfile"/>
                  </a:rPr>
                  <a:t>– תזרים שלילי (כגון: קניה ודמי ניהול) של קרן ההשקעה בזמן </a:t>
                </a:r>
                <a14:m>
                  <m:oMath xmlns:m="http://schemas.openxmlformats.org/officeDocument/2006/math">
                    <m:r>
                      <a:rPr lang="en-US" sz="1200" i="1" kern="1200">
                        <a:solidFill>
                          <a:schemeClr val="tx1"/>
                        </a:solidFill>
                        <a:effectLst/>
                        <a:latin typeface="Cambria Math" panose="02040503050406030204" pitchFamily="18" charset="0"/>
                        <a:ea typeface="+mn-ea"/>
                        <a:cs typeface="+mn-cs"/>
                        <a:hlinkClick r:id="rId3" action="ppaction://hlinkfile"/>
                      </a:rPr>
                      <m:t>𝑡</m:t>
                    </m:r>
                  </m:oMath>
                </a14:m>
                <a:r>
                  <a:rPr lang="he-IL" sz="1200" kern="1200" dirty="0">
                    <a:solidFill>
                      <a:schemeClr val="tx1"/>
                    </a:solidFill>
                    <a:effectLst/>
                    <a:latin typeface="+mn-lt"/>
                    <a:ea typeface="+mn-ea"/>
                    <a:cs typeface="+mn-cs"/>
                    <a:hlinkClick r:id="rId3" action="ppaction://hlinkfile"/>
                  </a:rPr>
                  <a:t>.</a:t>
                </a:r>
                <a:endParaRPr lang="en-IL" sz="1200" kern="1200" dirty="0">
                  <a:solidFill>
                    <a:schemeClr val="tx1"/>
                  </a:solidFill>
                  <a:effectLst/>
                  <a:latin typeface="+mn-lt"/>
                  <a:ea typeface="+mn-ea"/>
                  <a:cs typeface="+mn-cs"/>
                  <a:hlinkClick r:id="rId3" action="ppaction://hlinkfile"/>
                </a:endParaRPr>
              </a:p>
              <a:p>
                <a:pPr lvl="0" algn="r" rtl="1"/>
                <a:r>
                  <a:rPr lang="he-IL" sz="1200" kern="1200" dirty="0">
                    <a:solidFill>
                      <a:schemeClr val="tx1"/>
                    </a:solidFill>
                    <a:effectLst/>
                    <a:latin typeface="+mn-lt"/>
                    <a:ea typeface="+mn-ea"/>
                    <a:cs typeface="+mn-cs"/>
                    <a:hlinkClick r:id="rId3" action="ppaction://hlinkfile"/>
                  </a:rPr>
                  <a:t>על כן, כאשר </a:t>
                </a:r>
                <a14:m>
                  <m:oMath xmlns:m="http://schemas.openxmlformats.org/officeDocument/2006/math">
                    <m:r>
                      <a:rPr lang="en-US" sz="1200" i="1" kern="1200">
                        <a:solidFill>
                          <a:schemeClr val="tx1"/>
                        </a:solidFill>
                        <a:effectLst/>
                        <a:latin typeface="Cambria Math" panose="02040503050406030204" pitchFamily="18" charset="0"/>
                        <a:ea typeface="+mn-ea"/>
                        <a:cs typeface="+mn-cs"/>
                        <a:hlinkClick r:id="rId3" action="ppaction://hlinkfile"/>
                      </a:rPr>
                      <m:t>𝑃𝑀𝐸</m:t>
                    </m:r>
                    <m:r>
                      <a:rPr lang="en-US" sz="1200" i="1" kern="1200">
                        <a:solidFill>
                          <a:schemeClr val="tx1"/>
                        </a:solidFill>
                        <a:effectLst/>
                        <a:latin typeface="Cambria Math" panose="02040503050406030204" pitchFamily="18" charset="0"/>
                        <a:ea typeface="+mn-ea"/>
                        <a:cs typeface="+mn-cs"/>
                        <a:hlinkClick r:id="rId3" action="ppaction://hlinkfile"/>
                      </a:rPr>
                      <m:t>&gt;</m:t>
                    </m:r>
                    <m:r>
                      <a:rPr lang="en-US" sz="1200" i="1" kern="1200">
                        <a:solidFill>
                          <a:schemeClr val="tx1"/>
                        </a:solidFill>
                        <a:effectLst/>
                        <a:latin typeface="Cambria Math" panose="02040503050406030204" pitchFamily="18" charset="0"/>
                        <a:ea typeface="+mn-ea"/>
                        <a:cs typeface="+mn-cs"/>
                        <a:hlinkClick r:id="rId3" action="ppaction://hlinkfile"/>
                      </a:rPr>
                      <m:t>1</m:t>
                    </m:r>
                  </m:oMath>
                </a14:m>
                <a:r>
                  <a:rPr lang="he-IL" sz="1200" kern="1200" dirty="0">
                    <a:solidFill>
                      <a:schemeClr val="tx1"/>
                    </a:solidFill>
                    <a:effectLst/>
                    <a:latin typeface="+mn-lt"/>
                    <a:ea typeface="+mn-ea"/>
                    <a:cs typeface="+mn-cs"/>
                    <a:hlinkClick r:id="rId3" action="ppaction://hlinkfile"/>
                  </a:rPr>
                  <a:t> קרן ההשקעה השיגה ביצועים טובים משל מדד הייחוס.</a:t>
                </a:r>
                <a:endParaRPr lang="en-IL" sz="1200" kern="1200" dirty="0">
                  <a:solidFill>
                    <a:schemeClr val="tx1"/>
                  </a:solidFill>
                  <a:effectLst/>
                  <a:latin typeface="+mn-lt"/>
                  <a:ea typeface="+mn-ea"/>
                  <a:cs typeface="+mn-cs"/>
                  <a:hlinkClick r:id="rId3" action="ppaction://hlinkfile"/>
                </a:endParaRPr>
              </a:p>
              <a:p>
                <a:endParaRPr lang="en-IL" dirty="0"/>
              </a:p>
            </p:txBody>
          </p:sp>
        </mc:Choice>
        <mc:Fallback xmlns="">
          <p:sp>
            <p:nvSpPr>
              <p:cNvPr id="3" name="Notes Placeholder 2"/>
              <p:cNvSpPr>
                <a:spLocks noGrp="1"/>
              </p:cNvSpPr>
              <p:nvPr>
                <p:ph type="body" idx="1"/>
              </p:nvPr>
            </p:nvSpPr>
            <p:spPr/>
            <p:txBody>
              <a:bodyPr/>
              <a:lstStyle/>
              <a:p>
                <a:pPr algn="r" rtl="1"/>
                <a:r>
                  <a:rPr lang="he-IL" sz="1200" kern="1200" dirty="0">
                    <a:solidFill>
                      <a:schemeClr val="tx1"/>
                    </a:solidFill>
                    <a:effectLst/>
                    <a:latin typeface="+mn-lt"/>
                    <a:ea typeface="+mn-ea"/>
                    <a:cs typeface="+mn-cs"/>
                  </a:rPr>
                  <a:t>כאשר:</a:t>
                </a:r>
                <a:endParaRPr lang="en-IL" sz="1200" kern="1200" dirty="0">
                  <a:solidFill>
                    <a:schemeClr val="tx1"/>
                  </a:solidFill>
                  <a:effectLst/>
                  <a:latin typeface="+mn-lt"/>
                  <a:ea typeface="+mn-ea"/>
                  <a:cs typeface="+mn-cs"/>
                </a:endParaRPr>
              </a:p>
              <a:p>
                <a:pPr lvl="0" algn="r" rtl="1"/>
                <a:r>
                  <a:rPr lang="en-US" sz="1200" i="0" kern="1200">
                    <a:solidFill>
                      <a:schemeClr val="tx1"/>
                    </a:solidFill>
                    <a:effectLst/>
                    <a:latin typeface="+mn-lt"/>
                    <a:ea typeface="+mn-ea"/>
                    <a:cs typeface="+mn-cs"/>
                  </a:rPr>
                  <a:t>𝑑𝑖𝑠𝑡</a:t>
                </a:r>
                <a:r>
                  <a:rPr lang="en-IL" sz="120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𝑡)</a:t>
                </a:r>
                <a:r>
                  <a:rPr lang="en-US" sz="1200" kern="1200" dirty="0">
                    <a:solidFill>
                      <a:schemeClr val="tx1"/>
                    </a:solidFill>
                    <a:effectLst/>
                    <a:latin typeface="+mn-lt"/>
                    <a:ea typeface="+mn-ea"/>
                    <a:cs typeface="+mn-cs"/>
                  </a:rPr>
                  <a:t> </a:t>
                </a:r>
                <a:r>
                  <a:rPr lang="he-IL" sz="1200" kern="1200" dirty="0">
                    <a:solidFill>
                      <a:schemeClr val="tx1"/>
                    </a:solidFill>
                    <a:effectLst/>
                    <a:latin typeface="+mn-lt"/>
                    <a:ea typeface="+mn-ea"/>
                    <a:cs typeface="+mn-cs"/>
                  </a:rPr>
                  <a:t>– תזרים חיובי (כגון: דיבידנד ומכירה) של קרן ההשקעה בזמן </a:t>
                </a:r>
                <a:r>
                  <a:rPr lang="en-US" sz="1200" i="0" kern="1200">
                    <a:solidFill>
                      <a:schemeClr val="tx1"/>
                    </a:solidFill>
                    <a:effectLst/>
                    <a:latin typeface="+mn-lt"/>
                    <a:ea typeface="+mn-ea"/>
                    <a:cs typeface="+mn-cs"/>
                  </a:rPr>
                  <a:t>𝑡</a:t>
                </a:r>
                <a:r>
                  <a:rPr lang="he-IL" sz="1200" kern="1200" dirty="0">
                    <a:solidFill>
                      <a:schemeClr val="tx1"/>
                    </a:solidFill>
                    <a:effectLst/>
                    <a:latin typeface="+mn-lt"/>
                    <a:ea typeface="+mn-ea"/>
                    <a:cs typeface="+mn-cs"/>
                  </a:rPr>
                  <a:t>.</a:t>
                </a:r>
                <a:endParaRPr lang="en-IL" sz="1200" kern="1200" dirty="0">
                  <a:solidFill>
                    <a:schemeClr val="tx1"/>
                  </a:solidFill>
                  <a:effectLst/>
                  <a:latin typeface="+mn-lt"/>
                  <a:ea typeface="+mn-ea"/>
                  <a:cs typeface="+mn-cs"/>
                </a:endParaRPr>
              </a:p>
              <a:p>
                <a:pPr lvl="0" algn="r" rtl="1"/>
                <a:r>
                  <a:rPr lang="en-US" sz="1200" i="0" kern="1200">
                    <a:solidFill>
                      <a:schemeClr val="tx1"/>
                    </a:solidFill>
                    <a:effectLst/>
                    <a:latin typeface="+mn-lt"/>
                    <a:ea typeface="+mn-ea"/>
                    <a:cs typeface="+mn-cs"/>
                  </a:rPr>
                  <a:t>𝑟</a:t>
                </a:r>
                <a:r>
                  <a:rPr lang="en-IL" sz="1200" i="0" kern="1200">
                    <a:solidFill>
                      <a:schemeClr val="tx1"/>
                    </a:solidFill>
                    <a:effectLst/>
                    <a:latin typeface="+mn-lt"/>
                    <a:ea typeface="+mn-ea"/>
                    <a:cs typeface="+mn-cs"/>
                  </a:rPr>
                  <a:t>_</a:t>
                </a:r>
                <a:r>
                  <a:rPr lang="en-US" sz="1200" i="0" kern="1200">
                    <a:solidFill>
                      <a:schemeClr val="tx1"/>
                    </a:solidFill>
                    <a:effectLst/>
                    <a:latin typeface="+mn-lt"/>
                    <a:ea typeface="+mn-ea"/>
                    <a:cs typeface="+mn-cs"/>
                  </a:rPr>
                  <a:t>𝑀</a:t>
                </a:r>
                <a:r>
                  <a:rPr lang="en-IL" sz="1200" i="0" kern="1200">
                    <a:solidFill>
                      <a:schemeClr val="tx1"/>
                    </a:solidFill>
                    <a:effectLst/>
                    <a:latin typeface="+mn-lt"/>
                    <a:ea typeface="+mn-ea"/>
                    <a:cs typeface="+mn-cs"/>
                  </a:rPr>
                  <a:t> (</a:t>
                </a:r>
                <a:r>
                  <a:rPr lang="en-US" sz="1200" i="0" kern="1200">
                    <a:solidFill>
                      <a:schemeClr val="tx1"/>
                    </a:solidFill>
                    <a:effectLst/>
                    <a:latin typeface="+mn-lt"/>
                    <a:ea typeface="+mn-ea"/>
                    <a:cs typeface="+mn-cs"/>
                  </a:rPr>
                  <a:t>𝑡)</a:t>
                </a:r>
                <a:r>
                  <a:rPr lang="en-US" sz="1200" kern="1200" dirty="0">
                    <a:solidFill>
                      <a:schemeClr val="tx1"/>
                    </a:solidFill>
                    <a:effectLst/>
                    <a:latin typeface="+mn-lt"/>
                    <a:ea typeface="+mn-ea"/>
                    <a:cs typeface="+mn-cs"/>
                  </a:rPr>
                  <a:t> </a:t>
                </a:r>
                <a:r>
                  <a:rPr lang="he-IL" sz="1200" kern="1200" dirty="0">
                    <a:solidFill>
                      <a:schemeClr val="tx1"/>
                    </a:solidFill>
                    <a:effectLst/>
                    <a:latin typeface="+mn-lt"/>
                    <a:ea typeface="+mn-ea"/>
                    <a:cs typeface="+mn-cs"/>
                  </a:rPr>
                  <a:t>– תשואת מדד הייחוס (ת"א 35/ </a:t>
                </a:r>
                <a:r>
                  <a:rPr lang="en-US" sz="1200" kern="1200" dirty="0">
                    <a:solidFill>
                      <a:schemeClr val="tx1"/>
                    </a:solidFill>
                    <a:effectLst/>
                    <a:latin typeface="+mn-lt"/>
                    <a:ea typeface="+mn-ea"/>
                    <a:cs typeface="+mn-cs"/>
                  </a:rPr>
                  <a:t>S&amp;P 500</a:t>
                </a:r>
                <a:r>
                  <a:rPr lang="he-IL" sz="1200" kern="1200" dirty="0">
                    <a:solidFill>
                      <a:schemeClr val="tx1"/>
                    </a:solidFill>
                    <a:effectLst/>
                    <a:latin typeface="+mn-lt"/>
                    <a:ea typeface="+mn-ea"/>
                    <a:cs typeface="+mn-cs"/>
                  </a:rPr>
                  <a:t>) מזמן </a:t>
                </a:r>
                <a:r>
                  <a:rPr lang="en-US" sz="1200" i="0" kern="1200">
                    <a:solidFill>
                      <a:schemeClr val="tx1"/>
                    </a:solidFill>
                    <a:effectLst/>
                    <a:latin typeface="+mn-lt"/>
                    <a:ea typeface="+mn-ea"/>
                    <a:cs typeface="+mn-cs"/>
                  </a:rPr>
                  <a:t>𝑡</a:t>
                </a:r>
                <a:r>
                  <a:rPr lang="he-IL" sz="1200" kern="1200" dirty="0">
                    <a:solidFill>
                      <a:schemeClr val="tx1"/>
                    </a:solidFill>
                    <a:effectLst/>
                    <a:latin typeface="+mn-lt"/>
                    <a:ea typeface="+mn-ea"/>
                    <a:cs typeface="+mn-cs"/>
                  </a:rPr>
                  <a:t> ועד ה - 31.12.2019.</a:t>
                </a:r>
                <a:endParaRPr lang="en-IL" sz="1200" kern="1200" dirty="0">
                  <a:solidFill>
                    <a:schemeClr val="tx1"/>
                  </a:solidFill>
                  <a:effectLst/>
                  <a:latin typeface="+mn-lt"/>
                  <a:ea typeface="+mn-ea"/>
                  <a:cs typeface="+mn-cs"/>
                </a:endParaRPr>
              </a:p>
              <a:p>
                <a:pPr lvl="0" algn="r" rtl="1"/>
                <a:r>
                  <a:rPr lang="en-US" sz="1200" i="0" kern="1200">
                    <a:solidFill>
                      <a:schemeClr val="tx1"/>
                    </a:solidFill>
                    <a:effectLst/>
                    <a:latin typeface="+mn-lt"/>
                    <a:ea typeface="+mn-ea"/>
                    <a:cs typeface="+mn-cs"/>
                    <a:hlinkClick r:id="rId4" action="ppaction://hlinkfile"/>
                  </a:rPr>
                  <a:t>𝑁𝐴𝑉</a:t>
                </a:r>
                <a:r>
                  <a:rPr lang="en-US" sz="1200" kern="1200" dirty="0">
                    <a:solidFill>
                      <a:schemeClr val="tx1"/>
                    </a:solidFill>
                    <a:effectLst/>
                    <a:latin typeface="+mn-lt"/>
                    <a:ea typeface="+mn-ea"/>
                    <a:cs typeface="+mn-cs"/>
                    <a:hlinkClick r:id="rId4" action="ppaction://hlinkfile"/>
                  </a:rPr>
                  <a:t> </a:t>
                </a:r>
                <a:r>
                  <a:rPr lang="he-IL" sz="1200" kern="1200" dirty="0">
                    <a:solidFill>
                      <a:schemeClr val="tx1"/>
                    </a:solidFill>
                    <a:effectLst/>
                    <a:latin typeface="+mn-lt"/>
                    <a:ea typeface="+mn-ea"/>
                    <a:cs typeface="+mn-cs"/>
                    <a:hlinkClick r:id="rId4" action="ppaction://hlinkfile"/>
                  </a:rPr>
                  <a:t>– שווי נוכחי נקי של קרן ההשקעה נכון ל – 31.12.2019.</a:t>
                </a:r>
                <a:r>
                  <a:rPr lang="en-IL" sz="1200" kern="1200" dirty="0">
                    <a:solidFill>
                      <a:schemeClr val="tx1"/>
                    </a:solidFill>
                    <a:effectLst/>
                    <a:latin typeface="+mn-lt"/>
                    <a:ea typeface="+mn-ea"/>
                    <a:cs typeface="+mn-cs"/>
                    <a:hlinkClick r:id="rId4" action="ppaction://hlinkfile"/>
                  </a:rPr>
                  <a:t> </a:t>
                </a:r>
                <a:r>
                  <a:rPr lang="en-US" sz="1200" i="0" kern="1200">
                    <a:solidFill>
                      <a:schemeClr val="tx1"/>
                    </a:solidFill>
                    <a:effectLst/>
                    <a:latin typeface="+mn-lt"/>
                    <a:ea typeface="+mn-ea"/>
                    <a:cs typeface="+mn-cs"/>
                    <a:hlinkClick r:id="rId4" action="ppaction://hlinkfile"/>
                  </a:rPr>
                  <a:t>𝑐𝑎𝑙𝑙</a:t>
                </a:r>
                <a:r>
                  <a:rPr lang="en-IL" sz="1200" i="0" kern="1200">
                    <a:solidFill>
                      <a:schemeClr val="tx1"/>
                    </a:solidFill>
                    <a:effectLst/>
                    <a:latin typeface="+mn-lt"/>
                    <a:ea typeface="+mn-ea"/>
                    <a:cs typeface="+mn-cs"/>
                    <a:hlinkClick r:id="rId4" action="ppaction://hlinkfile"/>
                  </a:rPr>
                  <a:t>(</a:t>
                </a:r>
                <a:r>
                  <a:rPr lang="en-US" sz="1200" i="0" kern="1200">
                    <a:solidFill>
                      <a:schemeClr val="tx1"/>
                    </a:solidFill>
                    <a:effectLst/>
                    <a:latin typeface="+mn-lt"/>
                    <a:ea typeface="+mn-ea"/>
                    <a:cs typeface="+mn-cs"/>
                    <a:hlinkClick r:id="rId4" action="ppaction://hlinkfile"/>
                  </a:rPr>
                  <a:t>𝑡)</a:t>
                </a:r>
                <a:r>
                  <a:rPr lang="en-US" sz="1200" kern="1200" dirty="0">
                    <a:solidFill>
                      <a:schemeClr val="tx1"/>
                    </a:solidFill>
                    <a:effectLst/>
                    <a:latin typeface="+mn-lt"/>
                    <a:ea typeface="+mn-ea"/>
                    <a:cs typeface="+mn-cs"/>
                    <a:hlinkClick r:id="rId4" action="ppaction://hlinkfile"/>
                  </a:rPr>
                  <a:t> </a:t>
                </a:r>
                <a:r>
                  <a:rPr lang="he-IL" sz="1200" kern="1200" dirty="0">
                    <a:solidFill>
                      <a:schemeClr val="tx1"/>
                    </a:solidFill>
                    <a:effectLst/>
                    <a:latin typeface="+mn-lt"/>
                    <a:ea typeface="+mn-ea"/>
                    <a:cs typeface="+mn-cs"/>
                    <a:hlinkClick r:id="rId4" action="ppaction://hlinkfile"/>
                  </a:rPr>
                  <a:t>– תזרים שלילי (כגון: קניה ודמי ניהול) של קרן ההשקעה בזמן </a:t>
                </a:r>
                <a:r>
                  <a:rPr lang="en-US" sz="1200" i="0" kern="1200">
                    <a:solidFill>
                      <a:schemeClr val="tx1"/>
                    </a:solidFill>
                    <a:effectLst/>
                    <a:latin typeface="+mn-lt"/>
                    <a:ea typeface="+mn-ea"/>
                    <a:cs typeface="+mn-cs"/>
                    <a:hlinkClick r:id="rId4" action="ppaction://hlinkfile"/>
                  </a:rPr>
                  <a:t>𝑡</a:t>
                </a:r>
                <a:r>
                  <a:rPr lang="he-IL" sz="1200" kern="1200" dirty="0">
                    <a:solidFill>
                      <a:schemeClr val="tx1"/>
                    </a:solidFill>
                    <a:effectLst/>
                    <a:latin typeface="+mn-lt"/>
                    <a:ea typeface="+mn-ea"/>
                    <a:cs typeface="+mn-cs"/>
                    <a:hlinkClick r:id="rId4" action="ppaction://hlinkfile"/>
                  </a:rPr>
                  <a:t>.</a:t>
                </a:r>
                <a:endParaRPr lang="en-IL" sz="1200" kern="1200" dirty="0">
                  <a:solidFill>
                    <a:schemeClr val="tx1"/>
                  </a:solidFill>
                  <a:effectLst/>
                  <a:latin typeface="+mn-lt"/>
                  <a:ea typeface="+mn-ea"/>
                  <a:cs typeface="+mn-cs"/>
                  <a:hlinkClick r:id="rId4" action="ppaction://hlinkfile"/>
                </a:endParaRPr>
              </a:p>
              <a:p>
                <a:pPr lvl="0" algn="r" rtl="1"/>
                <a:r>
                  <a:rPr lang="he-IL" sz="1200" kern="1200" dirty="0">
                    <a:solidFill>
                      <a:schemeClr val="tx1"/>
                    </a:solidFill>
                    <a:effectLst/>
                    <a:latin typeface="+mn-lt"/>
                    <a:ea typeface="+mn-ea"/>
                    <a:cs typeface="+mn-cs"/>
                    <a:hlinkClick r:id="rId4" action="ppaction://hlinkfile"/>
                  </a:rPr>
                  <a:t>על כן, כאשר </a:t>
                </a:r>
                <a:r>
                  <a:rPr lang="en-US" sz="1200" i="0" kern="1200">
                    <a:solidFill>
                      <a:schemeClr val="tx1"/>
                    </a:solidFill>
                    <a:effectLst/>
                    <a:latin typeface="+mn-lt"/>
                    <a:ea typeface="+mn-ea"/>
                    <a:cs typeface="+mn-cs"/>
                    <a:hlinkClick r:id="rId4" action="ppaction://hlinkfile"/>
                  </a:rPr>
                  <a:t>𝑃𝑀𝐸&gt;1</a:t>
                </a:r>
                <a:r>
                  <a:rPr lang="he-IL" sz="1200" kern="1200" dirty="0">
                    <a:solidFill>
                      <a:schemeClr val="tx1"/>
                    </a:solidFill>
                    <a:effectLst/>
                    <a:latin typeface="+mn-lt"/>
                    <a:ea typeface="+mn-ea"/>
                    <a:cs typeface="+mn-cs"/>
                    <a:hlinkClick r:id="rId4" action="ppaction://hlinkfile"/>
                  </a:rPr>
                  <a:t> קרן ההשקעה השיגה ביצועים טובים משל מדד הייחוס.</a:t>
                </a:r>
                <a:endParaRPr lang="en-IL" sz="1200" kern="1200" dirty="0">
                  <a:solidFill>
                    <a:schemeClr val="tx1"/>
                  </a:solidFill>
                  <a:effectLst/>
                  <a:latin typeface="+mn-lt"/>
                  <a:ea typeface="+mn-ea"/>
                  <a:cs typeface="+mn-cs"/>
                  <a:hlinkClick r:id="rId4" action="ppaction://hlinkfile"/>
                </a:endParaRPr>
              </a:p>
              <a:p>
                <a:endParaRPr lang="en-IL" dirty="0"/>
              </a:p>
            </p:txBody>
          </p:sp>
        </mc:Fallback>
      </mc:AlternateContent>
      <p:sp>
        <p:nvSpPr>
          <p:cNvPr id="4" name="Slide Number Placeholder 3"/>
          <p:cNvSpPr>
            <a:spLocks noGrp="1"/>
          </p:cNvSpPr>
          <p:nvPr>
            <p:ph type="sldNum" sz="quarter" idx="5"/>
          </p:nvPr>
        </p:nvSpPr>
        <p:spPr/>
        <p:txBody>
          <a:bodyPr/>
          <a:lstStyle/>
          <a:p>
            <a:fld id="{7EF0D7EB-1FC8-4ABB-BAC5-F58F4CC4B0C1}" type="slidenum">
              <a:rPr lang="en-IL" smtClean="0"/>
              <a:t>14</a:t>
            </a:fld>
            <a:endParaRPr lang="en-IL"/>
          </a:p>
        </p:txBody>
      </p:sp>
    </p:spTree>
    <p:extLst>
      <p:ext uri="{BB962C8B-B14F-4D97-AF65-F5344CB8AC3E}">
        <p14:creationId xmlns:p14="http://schemas.microsoft.com/office/powerpoint/2010/main" val="3870080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7EF0D7EB-1FC8-4ABB-BAC5-F58F4CC4B0C1}" type="slidenum">
              <a:rPr lang="en-IL" smtClean="0"/>
              <a:t>15</a:t>
            </a:fld>
            <a:endParaRPr lang="en-IL"/>
          </a:p>
        </p:txBody>
      </p:sp>
    </p:spTree>
    <p:extLst>
      <p:ext uri="{BB962C8B-B14F-4D97-AF65-F5344CB8AC3E}">
        <p14:creationId xmlns:p14="http://schemas.microsoft.com/office/powerpoint/2010/main" val="3767685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he-IL" dirty="0"/>
              <a:t>תודה</a:t>
            </a:r>
            <a:r>
              <a:rPr lang="he-IL" baseline="0" dirty="0"/>
              <a:t> לקוראים שהציעו לבצע את הבדיקות האלה</a:t>
            </a:r>
            <a:endParaRPr lang="en-US" dirty="0"/>
          </a:p>
        </p:txBody>
      </p:sp>
      <p:sp>
        <p:nvSpPr>
          <p:cNvPr id="4" name="Slide Number Placeholder 3"/>
          <p:cNvSpPr>
            <a:spLocks noGrp="1"/>
          </p:cNvSpPr>
          <p:nvPr>
            <p:ph type="sldNum" sz="quarter" idx="10"/>
          </p:nvPr>
        </p:nvSpPr>
        <p:spPr/>
        <p:txBody>
          <a:bodyPr/>
          <a:lstStyle/>
          <a:p>
            <a:fld id="{7EF0D7EB-1FC8-4ABB-BAC5-F58F4CC4B0C1}" type="slidenum">
              <a:rPr lang="en-IL" smtClean="0"/>
              <a:t>17</a:t>
            </a:fld>
            <a:endParaRPr lang="en-IL"/>
          </a:p>
        </p:txBody>
      </p:sp>
    </p:spTree>
    <p:extLst>
      <p:ext uri="{BB962C8B-B14F-4D97-AF65-F5344CB8AC3E}">
        <p14:creationId xmlns:p14="http://schemas.microsoft.com/office/powerpoint/2010/main" val="726706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he-IL" dirty="0"/>
              <a:t>קרנות חוב הן רק חלק קטן</a:t>
            </a:r>
            <a:r>
              <a:rPr lang="he-IL" baseline="0" dirty="0"/>
              <a:t> מסך הזרמים המהוונים לקרנות ההשקעה ולכן אין חשיבות </a:t>
            </a:r>
            <a:r>
              <a:rPr lang="he-IL" baseline="0" dirty="0" err="1"/>
              <a:t>אמיתית</a:t>
            </a:r>
            <a:r>
              <a:rPr lang="he-IL" baseline="0" dirty="0"/>
              <a:t> למציאת </a:t>
            </a:r>
            <a:r>
              <a:rPr lang="he-IL" baseline="0" dirty="0" err="1"/>
              <a:t>בנצ'מרק</a:t>
            </a:r>
            <a:r>
              <a:rPr lang="he-IL" baseline="0" dirty="0"/>
              <a:t> עבורן</a:t>
            </a:r>
            <a:endParaRPr lang="en-US" dirty="0"/>
          </a:p>
        </p:txBody>
      </p:sp>
      <p:sp>
        <p:nvSpPr>
          <p:cNvPr id="4" name="Slide Number Placeholder 3"/>
          <p:cNvSpPr>
            <a:spLocks noGrp="1"/>
          </p:cNvSpPr>
          <p:nvPr>
            <p:ph type="sldNum" sz="quarter" idx="10"/>
          </p:nvPr>
        </p:nvSpPr>
        <p:spPr/>
        <p:txBody>
          <a:bodyPr/>
          <a:lstStyle/>
          <a:p>
            <a:fld id="{7EF0D7EB-1FC8-4ABB-BAC5-F58F4CC4B0C1}" type="slidenum">
              <a:rPr lang="en-IL" smtClean="0"/>
              <a:t>18</a:t>
            </a:fld>
            <a:endParaRPr lang="en-IL"/>
          </a:p>
        </p:txBody>
      </p:sp>
    </p:spTree>
    <p:extLst>
      <p:ext uri="{BB962C8B-B14F-4D97-AF65-F5344CB8AC3E}">
        <p14:creationId xmlns:p14="http://schemas.microsoft.com/office/powerpoint/2010/main" val="2026084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he-IL" dirty="0"/>
              <a:t>קרנות</a:t>
            </a:r>
            <a:r>
              <a:rPr lang="he-IL" baseline="0" dirty="0"/>
              <a:t> שברור שצריך להשוות מול מדדי מניות</a:t>
            </a:r>
            <a:endParaRPr lang="en-US" dirty="0"/>
          </a:p>
        </p:txBody>
      </p:sp>
      <p:sp>
        <p:nvSpPr>
          <p:cNvPr id="4" name="Slide Number Placeholder 3"/>
          <p:cNvSpPr>
            <a:spLocks noGrp="1"/>
          </p:cNvSpPr>
          <p:nvPr>
            <p:ph type="sldNum" sz="quarter" idx="10"/>
          </p:nvPr>
        </p:nvSpPr>
        <p:spPr/>
        <p:txBody>
          <a:bodyPr/>
          <a:lstStyle/>
          <a:p>
            <a:fld id="{7EF0D7EB-1FC8-4ABB-BAC5-F58F4CC4B0C1}" type="slidenum">
              <a:rPr lang="en-IL" smtClean="0"/>
              <a:t>19</a:t>
            </a:fld>
            <a:endParaRPr lang="en-IL"/>
          </a:p>
        </p:txBody>
      </p:sp>
    </p:spTree>
    <p:extLst>
      <p:ext uri="{BB962C8B-B14F-4D97-AF65-F5344CB8AC3E}">
        <p14:creationId xmlns:p14="http://schemas.microsoft.com/office/powerpoint/2010/main" val="831146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7EF0D7EB-1FC8-4ABB-BAC5-F58F4CC4B0C1}" type="slidenum">
              <a:rPr lang="en-IL" smtClean="0"/>
              <a:t>22</a:t>
            </a:fld>
            <a:endParaRPr lang="en-IL"/>
          </a:p>
        </p:txBody>
      </p:sp>
    </p:spTree>
    <p:extLst>
      <p:ext uri="{BB962C8B-B14F-4D97-AF65-F5344CB8AC3E}">
        <p14:creationId xmlns:p14="http://schemas.microsoft.com/office/powerpoint/2010/main" val="1226069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he-IL" dirty="0"/>
              <a:t>אפשר לחשוב גם על וריאציות אחרות לפישוט התמחור, למשל, שיטת ברקת – הוצאות ישירות לביצוע עסקאות סחירות ולא סחירות תשארנה, אולי עם מגבלה, אבל הוצאות למתווכים חיצוניים תכללנה בדמי הניהול, או שתהיה הפחתה של דמי הניהול שהגוף המנהל גובה כדי למנוע "כפל דמי ניהול"</a:t>
            </a:r>
            <a:endParaRPr lang="en-IL" dirty="0"/>
          </a:p>
        </p:txBody>
      </p:sp>
      <p:sp>
        <p:nvSpPr>
          <p:cNvPr id="4" name="Slide Number Placeholder 3"/>
          <p:cNvSpPr>
            <a:spLocks noGrp="1"/>
          </p:cNvSpPr>
          <p:nvPr>
            <p:ph type="sldNum" sz="quarter" idx="5"/>
          </p:nvPr>
        </p:nvSpPr>
        <p:spPr/>
        <p:txBody>
          <a:bodyPr/>
          <a:lstStyle/>
          <a:p>
            <a:fld id="{7EF0D7EB-1FC8-4ABB-BAC5-F58F4CC4B0C1}" type="slidenum">
              <a:rPr lang="en-IL" smtClean="0"/>
              <a:t>25</a:t>
            </a:fld>
            <a:endParaRPr lang="en-IL"/>
          </a:p>
        </p:txBody>
      </p:sp>
    </p:spTree>
    <p:extLst>
      <p:ext uri="{BB962C8B-B14F-4D97-AF65-F5344CB8AC3E}">
        <p14:creationId xmlns:p14="http://schemas.microsoft.com/office/powerpoint/2010/main" val="4029427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E2C65D-CE5E-4E6D-AAF4-7D9D84A80DA1}" type="slidenum">
              <a:rPr lang="he-IL" altLang="en-US"/>
              <a:pPr>
                <a:defRPr/>
              </a:pPr>
              <a:t>‹#›</a:t>
            </a:fld>
            <a:endParaRPr lang="en-US" altLang="en-US"/>
          </a:p>
        </p:txBody>
      </p:sp>
    </p:spTree>
    <p:extLst>
      <p:ext uri="{BB962C8B-B14F-4D97-AF65-F5344CB8AC3E}">
        <p14:creationId xmlns:p14="http://schemas.microsoft.com/office/powerpoint/2010/main" val="2926808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9581F0-577A-4326-89EF-7B79E079D50E}" type="slidenum">
              <a:rPr lang="he-IL" altLang="en-US"/>
              <a:pPr>
                <a:defRPr/>
              </a:pPr>
              <a:t>‹#›</a:t>
            </a:fld>
            <a:endParaRPr lang="en-US" altLang="en-US"/>
          </a:p>
        </p:txBody>
      </p:sp>
    </p:spTree>
    <p:extLst>
      <p:ext uri="{BB962C8B-B14F-4D97-AF65-F5344CB8AC3E}">
        <p14:creationId xmlns:p14="http://schemas.microsoft.com/office/powerpoint/2010/main" val="3535777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3640C1D-C088-4F4C-8296-1D12BC9114E8}" type="slidenum">
              <a:rPr lang="he-IL" altLang="en-US"/>
              <a:pPr>
                <a:defRPr/>
              </a:pPr>
              <a:t>‹#›</a:t>
            </a:fld>
            <a:endParaRPr lang="en-US" altLang="en-US"/>
          </a:p>
        </p:txBody>
      </p:sp>
    </p:spTree>
    <p:extLst>
      <p:ext uri="{BB962C8B-B14F-4D97-AF65-F5344CB8AC3E}">
        <p14:creationId xmlns:p14="http://schemas.microsoft.com/office/powerpoint/2010/main" val="3427354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90449F4-8A1A-40FC-A58B-735823B14C1E}" type="slidenum">
              <a:rPr lang="he-IL" altLang="en-US"/>
              <a:pPr>
                <a:defRPr/>
              </a:pPr>
              <a:t>‹#›</a:t>
            </a:fld>
            <a:endParaRPr lang="en-US" altLang="en-US"/>
          </a:p>
        </p:txBody>
      </p:sp>
    </p:spTree>
    <p:extLst>
      <p:ext uri="{BB962C8B-B14F-4D97-AF65-F5344CB8AC3E}">
        <p14:creationId xmlns:p14="http://schemas.microsoft.com/office/powerpoint/2010/main" val="4168494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91EE7C53-B82E-431B-966D-E9A49942ED5D}" type="slidenum">
              <a:rPr lang="he-IL" altLang="en-US"/>
              <a:pPr>
                <a:defRPr/>
              </a:pPr>
              <a:t>‹#›</a:t>
            </a:fld>
            <a:endParaRPr lang="en-US" altLang="en-US"/>
          </a:p>
        </p:txBody>
      </p:sp>
    </p:spTree>
    <p:extLst>
      <p:ext uri="{BB962C8B-B14F-4D97-AF65-F5344CB8AC3E}">
        <p14:creationId xmlns:p14="http://schemas.microsoft.com/office/powerpoint/2010/main" val="3869818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AB40059-9AF9-4BA1-9F4C-8A34712FA399}" type="slidenum">
              <a:rPr lang="he-IL" altLang="en-US"/>
              <a:pPr>
                <a:defRPr/>
              </a:pPr>
              <a:t>‹#›</a:t>
            </a:fld>
            <a:endParaRPr lang="en-US" altLang="en-US"/>
          </a:p>
        </p:txBody>
      </p:sp>
    </p:spTree>
    <p:extLst>
      <p:ext uri="{BB962C8B-B14F-4D97-AF65-F5344CB8AC3E}">
        <p14:creationId xmlns:p14="http://schemas.microsoft.com/office/powerpoint/2010/main" val="2275068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D42149D-7839-4D5E-BD52-34EDA29509A7}" type="slidenum">
              <a:rPr lang="he-IL" altLang="en-US"/>
              <a:pPr>
                <a:defRPr/>
              </a:pPr>
              <a:t>‹#›</a:t>
            </a:fld>
            <a:endParaRPr lang="en-US" altLang="en-US"/>
          </a:p>
        </p:txBody>
      </p:sp>
    </p:spTree>
    <p:extLst>
      <p:ext uri="{BB962C8B-B14F-4D97-AF65-F5344CB8AC3E}">
        <p14:creationId xmlns:p14="http://schemas.microsoft.com/office/powerpoint/2010/main" val="231285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8D7F451-2033-4ABE-85A3-45E42A1A793C}" type="slidenum">
              <a:rPr lang="he-IL" altLang="en-US"/>
              <a:pPr>
                <a:defRPr/>
              </a:pPr>
              <a:t>‹#›</a:t>
            </a:fld>
            <a:endParaRPr lang="en-US" altLang="en-US"/>
          </a:p>
        </p:txBody>
      </p:sp>
    </p:spTree>
    <p:extLst>
      <p:ext uri="{BB962C8B-B14F-4D97-AF65-F5344CB8AC3E}">
        <p14:creationId xmlns:p14="http://schemas.microsoft.com/office/powerpoint/2010/main" val="1147340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A9D949E-D1C9-48ED-89D0-C4F8AC3EE4A4}" type="slidenum">
              <a:rPr lang="he-IL" altLang="en-US"/>
              <a:pPr>
                <a:defRPr/>
              </a:pPr>
              <a:t>‹#›</a:t>
            </a:fld>
            <a:endParaRPr lang="en-US" altLang="en-US"/>
          </a:p>
        </p:txBody>
      </p:sp>
    </p:spTree>
    <p:extLst>
      <p:ext uri="{BB962C8B-B14F-4D97-AF65-F5344CB8AC3E}">
        <p14:creationId xmlns:p14="http://schemas.microsoft.com/office/powerpoint/2010/main" val="16457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1F35F52-B0C2-414F-B8F8-55F8453D4180}" type="slidenum">
              <a:rPr lang="he-IL" altLang="en-US"/>
              <a:pPr>
                <a:defRPr/>
              </a:pPr>
              <a:t>‹#›</a:t>
            </a:fld>
            <a:endParaRPr lang="en-US" altLang="en-US"/>
          </a:p>
        </p:txBody>
      </p:sp>
    </p:spTree>
    <p:extLst>
      <p:ext uri="{BB962C8B-B14F-4D97-AF65-F5344CB8AC3E}">
        <p14:creationId xmlns:p14="http://schemas.microsoft.com/office/powerpoint/2010/main" val="2256722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218FB7A-F9D0-4BF0-B071-E169BCAA5DF1}" type="slidenum">
              <a:rPr lang="he-IL" altLang="en-US"/>
              <a:pPr>
                <a:defRPr/>
              </a:pPr>
              <a:t>‹#›</a:t>
            </a:fld>
            <a:endParaRPr lang="en-US" altLang="en-US"/>
          </a:p>
        </p:txBody>
      </p:sp>
    </p:spTree>
    <p:extLst>
      <p:ext uri="{BB962C8B-B14F-4D97-AF65-F5344CB8AC3E}">
        <p14:creationId xmlns:p14="http://schemas.microsoft.com/office/powerpoint/2010/main" val="3871669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B786D09-93CE-4623-AF86-84B6C720662B}" type="slidenum">
              <a:rPr lang="he-IL" altLang="en-US"/>
              <a:pPr>
                <a:defRPr/>
              </a:pPr>
              <a:t>‹#›</a:t>
            </a:fld>
            <a:endParaRPr lang="en-US" altLang="en-US"/>
          </a:p>
        </p:txBody>
      </p:sp>
    </p:spTree>
    <p:extLst>
      <p:ext uri="{BB962C8B-B14F-4D97-AF65-F5344CB8AC3E}">
        <p14:creationId xmlns:p14="http://schemas.microsoft.com/office/powerpoint/2010/main" val="3320798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57A4624-25F5-4478-8C8A-C61A695E9193}" type="slidenum">
              <a:rPr lang="he-IL" altLang="en-US"/>
              <a:pPr>
                <a:defRPr/>
              </a:pPr>
              <a:t>‹#›</a:t>
            </a:fld>
            <a:endParaRPr lang="en-US" altLang="en-US"/>
          </a:p>
        </p:txBody>
      </p:sp>
    </p:spTree>
    <p:extLst>
      <p:ext uri="{BB962C8B-B14F-4D97-AF65-F5344CB8AC3E}">
        <p14:creationId xmlns:p14="http://schemas.microsoft.com/office/powerpoint/2010/main" val="714395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defRPr sz="1400"/>
            </a:lvl1pPr>
          </a:lstStyle>
          <a:p>
            <a:pPr>
              <a:defRPr/>
            </a:pPr>
            <a:fld id="{233D3B08-552A-4BAD-93DA-0F3BF90E3C06}" type="slidenum">
              <a:rPr lang="he-IL"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07504" y="260648"/>
            <a:ext cx="8712968" cy="2016224"/>
          </a:xfrm>
        </p:spPr>
        <p:txBody>
          <a:bodyPr/>
          <a:lstStyle/>
          <a:p>
            <a:pPr eaLnBrk="1" hangingPunct="1"/>
            <a:r>
              <a:rPr lang="he-IL" altLang="en-US" b="1" dirty="0">
                <a:latin typeface="David" panose="020E0502060401010101" pitchFamily="34" charset="-79"/>
                <a:cs typeface="David" panose="020E0502060401010101" pitchFamily="34" charset="-79"/>
              </a:rPr>
              <a:t>רפורמה במבנה דמי הניהול במערכת הפנסיה בישראל</a:t>
            </a:r>
            <a:br>
              <a:rPr lang="he-IL" altLang="en-US" b="1" dirty="0">
                <a:latin typeface="David" panose="020E0502060401010101" pitchFamily="34" charset="-79"/>
                <a:cs typeface="David" panose="020E0502060401010101" pitchFamily="34" charset="-79"/>
              </a:rPr>
            </a:br>
            <a:r>
              <a:rPr lang="he-IL" altLang="en-US" b="1" dirty="0">
                <a:latin typeface="David" panose="020E0502060401010101" pitchFamily="34" charset="-79"/>
                <a:cs typeface="David" panose="020E0502060401010101" pitchFamily="34" charset="-79"/>
              </a:rPr>
              <a:t>(וועדת "ההוצאות הישירות")</a:t>
            </a:r>
            <a:endParaRPr lang="en-US" altLang="en-US" b="1" dirty="0">
              <a:latin typeface="David" panose="020E0502060401010101" pitchFamily="34" charset="-79"/>
              <a:cs typeface="David" panose="020E0502060401010101" pitchFamily="34" charset="-79"/>
            </a:endParaRPr>
          </a:p>
        </p:txBody>
      </p:sp>
      <p:sp>
        <p:nvSpPr>
          <p:cNvPr id="2051" name="Rectangle 3"/>
          <p:cNvSpPr>
            <a:spLocks noGrp="1" noChangeArrowheads="1"/>
          </p:cNvSpPr>
          <p:nvPr>
            <p:ph type="body" idx="1"/>
          </p:nvPr>
        </p:nvSpPr>
        <p:spPr>
          <a:xfrm>
            <a:off x="457200" y="2708920"/>
            <a:ext cx="8229600" cy="3888432"/>
          </a:xfrm>
        </p:spPr>
        <p:txBody>
          <a:bodyPr/>
          <a:lstStyle/>
          <a:p>
            <a:pPr algn="ctr" eaLnBrk="1" hangingPunct="1">
              <a:buFontTx/>
              <a:buNone/>
            </a:pPr>
            <a:r>
              <a:rPr lang="he-IL" altLang="en-US" dirty="0">
                <a:latin typeface="David" panose="020E0502060401010101" pitchFamily="34" charset="-79"/>
                <a:cs typeface="David" panose="020E0502060401010101" pitchFamily="34" charset="-79"/>
              </a:rPr>
              <a:t>ישי יפה</a:t>
            </a:r>
          </a:p>
          <a:p>
            <a:pPr algn="ctr" eaLnBrk="1" hangingPunct="1">
              <a:buFontTx/>
              <a:buNone/>
            </a:pPr>
            <a:r>
              <a:rPr lang="he-IL" altLang="en-US" dirty="0">
                <a:latin typeface="David" panose="020E0502060401010101" pitchFamily="34" charset="-79"/>
                <a:cs typeface="David" panose="020E0502060401010101" pitchFamily="34" charset="-79"/>
              </a:rPr>
              <a:t>בית הספר למנהל עסקים</a:t>
            </a:r>
          </a:p>
          <a:p>
            <a:pPr algn="ctr" eaLnBrk="1" hangingPunct="1">
              <a:buFontTx/>
              <a:buNone/>
            </a:pPr>
            <a:r>
              <a:rPr lang="he-IL" altLang="en-US" dirty="0">
                <a:latin typeface="David" panose="020E0502060401010101" pitchFamily="34" charset="-79"/>
                <a:cs typeface="David" panose="020E0502060401010101" pitchFamily="34" charset="-79"/>
              </a:rPr>
              <a:t>האוניברסיטה העברית</a:t>
            </a:r>
            <a:endParaRPr lang="en-US" altLang="en-US" dirty="0">
              <a:latin typeface="David" panose="020E0502060401010101" pitchFamily="34" charset="-79"/>
              <a:cs typeface="David" panose="020E0502060401010101" pitchFamily="34" charset="-79"/>
            </a:endParaRPr>
          </a:p>
          <a:p>
            <a:pPr algn="ctr" eaLnBrk="1" hangingPunct="1">
              <a:buFontTx/>
              <a:buNone/>
            </a:pPr>
            <a:endParaRPr lang="en-US" altLang="en-US" dirty="0">
              <a:latin typeface="David" panose="020E0502060401010101" pitchFamily="34" charset="-79"/>
              <a:cs typeface="David" panose="020E0502060401010101" pitchFamily="34" charset="-79"/>
            </a:endParaRPr>
          </a:p>
          <a:p>
            <a:pPr indent="0" algn="just" eaLnBrk="1" hangingPunct="1">
              <a:buFontTx/>
              <a:buNone/>
            </a:pPr>
            <a:r>
              <a:rPr lang="he-IL" altLang="en-US" sz="2800" b="1" dirty="0">
                <a:latin typeface="David" panose="020E0502060401010101" pitchFamily="34" charset="-79"/>
                <a:cs typeface="David" panose="020E0502060401010101" pitchFamily="34" charset="-79"/>
              </a:rPr>
              <a:t>חברי הוועדה: פרופ' אתי </a:t>
            </a:r>
            <a:r>
              <a:rPr lang="he-IL" altLang="en-US" sz="2800" b="1" dirty="0" err="1">
                <a:latin typeface="David" panose="020E0502060401010101" pitchFamily="34" charset="-79"/>
                <a:cs typeface="David" panose="020E0502060401010101" pitchFamily="34" charset="-79"/>
              </a:rPr>
              <a:t>אינהורן</a:t>
            </a:r>
            <a:r>
              <a:rPr lang="he-IL" altLang="en-US" sz="2800" b="1" dirty="0">
                <a:latin typeface="David" panose="020E0502060401010101" pitchFamily="34" charset="-79"/>
                <a:cs typeface="David" panose="020E0502060401010101" pitchFamily="34" charset="-79"/>
              </a:rPr>
              <a:t>, פרופ' אלון ברב, פרופ' אסף חמדני (עד אפריל 2021), ד"ר נדין בודו-טרכטנברג, רו"ח/עו"ד מיכל </a:t>
            </a:r>
            <a:r>
              <a:rPr lang="he-IL" altLang="en-US" sz="2800" b="1" dirty="0" err="1">
                <a:latin typeface="David" panose="020E0502060401010101" pitchFamily="34" charset="-79"/>
                <a:cs typeface="David" panose="020E0502060401010101" pitchFamily="34" charset="-79"/>
              </a:rPr>
              <a:t>עבאדי-בויאנג'ו</a:t>
            </a:r>
            <a:r>
              <a:rPr lang="he-IL" altLang="en-US" sz="2800" b="1" dirty="0">
                <a:latin typeface="David" panose="020E0502060401010101" pitchFamily="34" charset="-79"/>
                <a:cs typeface="David" panose="020E0502060401010101" pitchFamily="34" charset="-79"/>
              </a:rPr>
              <a:t>, ד"ר הראל </a:t>
            </a:r>
            <a:r>
              <a:rPr lang="he-IL" altLang="en-US" sz="2800" b="1" dirty="0" err="1">
                <a:latin typeface="David" panose="020E0502060401010101" pitchFamily="34" charset="-79"/>
                <a:cs typeface="David" panose="020E0502060401010101" pitchFamily="34" charset="-79"/>
              </a:rPr>
              <a:t>פרימק</a:t>
            </a:r>
            <a:endParaRPr lang="en-US" altLang="en-US" b="1" dirty="0">
              <a:latin typeface="David" panose="020E0502060401010101" pitchFamily="34" charset="-79"/>
              <a:cs typeface="David" panose="020E0502060401010101" pitchFamily="34"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E300D-867E-4AF3-BB0A-EBDFBC916882}"/>
              </a:ext>
            </a:extLst>
          </p:cNvPr>
          <p:cNvSpPr>
            <a:spLocks noGrp="1"/>
          </p:cNvSpPr>
          <p:nvPr>
            <p:ph type="title"/>
          </p:nvPr>
        </p:nvSpPr>
        <p:spPr>
          <a:xfrm>
            <a:off x="0" y="260966"/>
            <a:ext cx="8856984" cy="706090"/>
          </a:xfrm>
        </p:spPr>
        <p:txBody>
          <a:bodyPr/>
          <a:lstStyle/>
          <a:p>
            <a:r>
              <a:rPr lang="he-IL" sz="3600" b="1" dirty="0" err="1">
                <a:latin typeface="David" panose="020E0502060401010101" pitchFamily="34" charset="-79"/>
                <a:cs typeface="David" panose="020E0502060401010101" pitchFamily="34" charset="-79"/>
              </a:rPr>
              <a:t>אמפיריקה</a:t>
            </a:r>
            <a:r>
              <a:rPr lang="he-IL" sz="3600" b="1" dirty="0">
                <a:latin typeface="David" panose="020E0502060401010101" pitchFamily="34" charset="-79"/>
                <a:cs typeface="David" panose="020E0502060401010101" pitchFamily="34" charset="-79"/>
              </a:rPr>
              <a:t> חלק </a:t>
            </a:r>
            <a:r>
              <a:rPr lang="en-US" sz="3600" b="1" dirty="0">
                <a:latin typeface="David" panose="020E0502060401010101" pitchFamily="34" charset="-79"/>
                <a:cs typeface="David" panose="020E0502060401010101" pitchFamily="34" charset="-79"/>
              </a:rPr>
              <a:t>I</a:t>
            </a:r>
            <a:r>
              <a:rPr lang="he-IL" sz="3600" b="1" dirty="0">
                <a:latin typeface="David" panose="020E0502060401010101" pitchFamily="34" charset="-79"/>
                <a:cs typeface="David" panose="020E0502060401010101" pitchFamily="34" charset="-79"/>
              </a:rPr>
              <a:t>: חישובי "אלפא" לעשור האחרון</a:t>
            </a:r>
            <a:br>
              <a:rPr lang="he-IL" sz="3600" b="1" dirty="0">
                <a:latin typeface="David" panose="020E0502060401010101" pitchFamily="34" charset="-79"/>
                <a:cs typeface="David" panose="020E0502060401010101" pitchFamily="34" charset="-79"/>
              </a:rPr>
            </a:br>
            <a:r>
              <a:rPr lang="he-IL" sz="3600" b="1" dirty="0">
                <a:latin typeface="David" panose="020E0502060401010101" pitchFamily="34" charset="-79"/>
                <a:cs typeface="David" panose="020E0502060401010101" pitchFamily="34" charset="-79"/>
              </a:rPr>
              <a:t>רקע, לא משפיעה כמעט על ההמלצות!</a:t>
            </a:r>
            <a:endParaRPr lang="en-IL" sz="3600"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682AA3A5-4BBD-447C-99B4-9F1226CB5FC3}"/>
              </a:ext>
            </a:extLst>
          </p:cNvPr>
          <p:cNvSpPr>
            <a:spLocks noGrp="1"/>
          </p:cNvSpPr>
          <p:nvPr>
            <p:ph idx="1"/>
          </p:nvPr>
        </p:nvSpPr>
        <p:spPr>
          <a:xfrm>
            <a:off x="457200" y="1052736"/>
            <a:ext cx="8229600" cy="5805264"/>
          </a:xfrm>
        </p:spPr>
        <p:txBody>
          <a:bodyPr/>
          <a:lstStyle/>
          <a:p>
            <a:r>
              <a:rPr lang="he-IL" dirty="0">
                <a:latin typeface="David" panose="020E0502060401010101" pitchFamily="34" charset="-79"/>
                <a:cs typeface="David" panose="020E0502060401010101" pitchFamily="34" charset="-79"/>
              </a:rPr>
              <a:t>לכל מסלול חיסכון ("כללי") תשואה חודשית מעבר לתשואת הנכס חסר הסיכון</a:t>
            </a:r>
          </a:p>
          <a:p>
            <a:r>
              <a:rPr lang="he-IL" dirty="0">
                <a:latin typeface="David" panose="020E0502060401010101" pitchFamily="34" charset="-79"/>
                <a:cs typeface="David" panose="020E0502060401010101" pitchFamily="34" charset="-79"/>
              </a:rPr>
              <a:t>תשואות חודשיות של גורמי סיכון מרכזיים ("פקטורים", מיוצגים על ידי </a:t>
            </a:r>
            <a:r>
              <a:rPr lang="en-US" dirty="0">
                <a:latin typeface="David" panose="020E0502060401010101" pitchFamily="34" charset="-79"/>
                <a:cs typeface="David" panose="020E0502060401010101" pitchFamily="34" charset="-79"/>
              </a:rPr>
              <a:t>ETF</a:t>
            </a:r>
            <a:r>
              <a:rPr lang="he-IL" dirty="0">
                <a:latin typeface="David" panose="020E0502060401010101" pitchFamily="34" charset="-79"/>
                <a:cs typeface="David" panose="020E0502060401010101" pitchFamily="34" charset="-79"/>
              </a:rPr>
              <a:t>ים זמינים): מדד מניות בארץ; מדד מניות מרכזי בחו"ל; מדד אג"ח ממשלתיות, מדד אג"ח </a:t>
            </a:r>
            <a:r>
              <a:rPr lang="he-IL" dirty="0" err="1">
                <a:latin typeface="David" panose="020E0502060401010101" pitchFamily="34" charset="-79"/>
                <a:cs typeface="David" panose="020E0502060401010101" pitchFamily="34" charset="-79"/>
              </a:rPr>
              <a:t>קונצרניות</a:t>
            </a:r>
            <a:r>
              <a:rPr lang="he-IL" dirty="0">
                <a:latin typeface="David" panose="020E0502060401010101" pitchFamily="34" charset="-79"/>
                <a:cs typeface="David" panose="020E0502060401010101" pitchFamily="34" charset="-79"/>
              </a:rPr>
              <a:t> וכו' (אפשר להוסיף עוד, לא משנה הרבה)</a:t>
            </a:r>
          </a:p>
          <a:p>
            <a:r>
              <a:rPr lang="he-IL" dirty="0">
                <a:latin typeface="David" panose="020E0502060401010101" pitchFamily="34" charset="-79"/>
                <a:cs typeface="David" panose="020E0502060401010101" pitchFamily="34" charset="-79"/>
              </a:rPr>
              <a:t>ארבעת המדדים האלה מסבירים (</a:t>
            </a:r>
            <a:r>
              <a:rPr lang="en-US" dirty="0">
                <a:latin typeface="David" panose="020E0502060401010101" pitchFamily="34" charset="-79"/>
                <a:cs typeface="David" panose="020E0502060401010101" pitchFamily="34" charset="-79"/>
              </a:rPr>
              <a:t>R</a:t>
            </a:r>
            <a:r>
              <a:rPr lang="en-US" baseline="30000" dirty="0">
                <a:latin typeface="David" panose="020E0502060401010101" pitchFamily="34" charset="-79"/>
                <a:cs typeface="David" panose="020E0502060401010101" pitchFamily="34" charset="-79"/>
              </a:rPr>
              <a:t>2</a:t>
            </a:r>
            <a:r>
              <a:rPr lang="he-IL" dirty="0">
                <a:latin typeface="David" panose="020E0502060401010101" pitchFamily="34" charset="-79"/>
                <a:cs typeface="David" panose="020E0502060401010101" pitchFamily="34" charset="-79"/>
              </a:rPr>
              <a:t>) מעל ל-90% משונות התשואה</a:t>
            </a:r>
          </a:p>
          <a:p>
            <a:r>
              <a:rPr lang="he-IL" dirty="0">
                <a:latin typeface="David" panose="020E0502060401010101" pitchFamily="34" charset="-79"/>
                <a:cs typeface="David" panose="020E0502060401010101" pitchFamily="34" charset="-79"/>
              </a:rPr>
              <a:t>בממוצע, "אלפא" (החותך ברגרסיה) ברוטו (לפני דמי ניהול) קטנה וחיובית, "אלפא" נטו אפס.</a:t>
            </a:r>
          </a:p>
          <a:p>
            <a:endParaRPr lang="en-IL" dirty="0"/>
          </a:p>
        </p:txBody>
      </p:sp>
    </p:spTree>
    <p:extLst>
      <p:ext uri="{BB962C8B-B14F-4D97-AF65-F5344CB8AC3E}">
        <p14:creationId xmlns:p14="http://schemas.microsoft.com/office/powerpoint/2010/main" val="1662635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051F9EB-97D2-4D1D-815B-1E29F7F035E8}"/>
              </a:ext>
            </a:extLst>
          </p:cNvPr>
          <p:cNvPicPr>
            <a:picLocks noGrp="1" noChangeAspect="1"/>
          </p:cNvPicPr>
          <p:nvPr>
            <p:ph idx="1"/>
          </p:nvPr>
        </p:nvPicPr>
        <p:blipFill>
          <a:blip r:embed="rId2"/>
          <a:stretch>
            <a:fillRect/>
          </a:stretch>
        </p:blipFill>
        <p:spPr>
          <a:xfrm>
            <a:off x="570425" y="332657"/>
            <a:ext cx="8229600" cy="5974910"/>
          </a:xfrm>
          <a:prstGeom prst="rect">
            <a:avLst/>
          </a:prstGeom>
        </p:spPr>
      </p:pic>
    </p:spTree>
    <p:extLst>
      <p:ext uri="{BB962C8B-B14F-4D97-AF65-F5344CB8AC3E}">
        <p14:creationId xmlns:p14="http://schemas.microsoft.com/office/powerpoint/2010/main" val="2373382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9468F88D-9712-4AD0-9310-626503125037}"/>
              </a:ext>
            </a:extLst>
          </p:cNvPr>
          <p:cNvPicPr>
            <a:picLocks noGrp="1" noChangeAspect="1"/>
          </p:cNvPicPr>
          <p:nvPr>
            <p:ph idx="1"/>
          </p:nvPr>
        </p:nvPicPr>
        <p:blipFill>
          <a:blip r:embed="rId2"/>
          <a:stretch>
            <a:fillRect/>
          </a:stretch>
        </p:blipFill>
        <p:spPr>
          <a:xfrm>
            <a:off x="467545" y="476672"/>
            <a:ext cx="8136904" cy="5904656"/>
          </a:xfrm>
          <a:prstGeom prst="rect">
            <a:avLst/>
          </a:prstGeom>
        </p:spPr>
      </p:pic>
    </p:spTree>
    <p:extLst>
      <p:ext uri="{BB962C8B-B14F-4D97-AF65-F5344CB8AC3E}">
        <p14:creationId xmlns:p14="http://schemas.microsoft.com/office/powerpoint/2010/main" val="4221778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E300D-867E-4AF3-BB0A-EBDFBC916882}"/>
              </a:ext>
            </a:extLst>
          </p:cNvPr>
          <p:cNvSpPr>
            <a:spLocks noGrp="1"/>
          </p:cNvSpPr>
          <p:nvPr>
            <p:ph type="title"/>
          </p:nvPr>
        </p:nvSpPr>
        <p:spPr>
          <a:xfrm>
            <a:off x="457200" y="274638"/>
            <a:ext cx="8229600" cy="418058"/>
          </a:xfrm>
        </p:spPr>
        <p:txBody>
          <a:bodyPr/>
          <a:lstStyle/>
          <a:p>
            <a:r>
              <a:rPr lang="he-IL" b="1" dirty="0">
                <a:latin typeface="David" panose="020E0502060401010101" pitchFamily="34" charset="-79"/>
                <a:cs typeface="David" panose="020E0502060401010101" pitchFamily="34" charset="-79"/>
              </a:rPr>
              <a:t>חישובי "אלפא" לעשור האחרון (2)</a:t>
            </a:r>
            <a:endParaRPr lang="en-IL"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682AA3A5-4BBD-447C-99B4-9F1226CB5FC3}"/>
              </a:ext>
            </a:extLst>
          </p:cNvPr>
          <p:cNvSpPr>
            <a:spLocks noGrp="1"/>
          </p:cNvSpPr>
          <p:nvPr>
            <p:ph idx="1"/>
          </p:nvPr>
        </p:nvSpPr>
        <p:spPr>
          <a:xfrm>
            <a:off x="251520" y="692696"/>
            <a:ext cx="8784976" cy="6165304"/>
          </a:xfrm>
        </p:spPr>
        <p:txBody>
          <a:bodyPr/>
          <a:lstStyle/>
          <a:p>
            <a:r>
              <a:rPr lang="he-IL" sz="2800" dirty="0">
                <a:latin typeface="David" panose="020E0502060401010101" pitchFamily="34" charset="-79"/>
                <a:cs typeface="David" panose="020E0502060401010101" pitchFamily="34" charset="-79"/>
              </a:rPr>
              <a:t>מגמה של ירידה ב"אלפא" הנמדדת על פני זמן</a:t>
            </a:r>
          </a:p>
          <a:p>
            <a:r>
              <a:rPr lang="he-IL" sz="2800" dirty="0">
                <a:latin typeface="David" panose="020E0502060401010101" pitchFamily="34" charset="-79"/>
                <a:cs typeface="David" panose="020E0502060401010101" pitchFamily="34" charset="-79"/>
              </a:rPr>
              <a:t>לביטוחי החיים הישנים (המשתתפים ברווחים, </a:t>
            </a:r>
            <a:r>
              <a:rPr lang="en-US" sz="2800" dirty="0">
                <a:latin typeface="David" panose="020E0502060401010101" pitchFamily="34" charset="-79"/>
                <a:cs typeface="David" panose="020E0502060401010101" pitchFamily="34" charset="-79"/>
              </a:rPr>
              <a:t>OLI</a:t>
            </a:r>
            <a:r>
              <a:rPr lang="he-IL" sz="2800" dirty="0">
                <a:latin typeface="David" panose="020E0502060401010101" pitchFamily="34" charset="-79"/>
                <a:cs typeface="David" panose="020E0502060401010101" pitchFamily="34" charset="-79"/>
              </a:rPr>
              <a:t>) "אלפא" ברוטו גבוהה יותר מאשר במסלולים אחרים (תוצאה דומה לזו של חמדני, </a:t>
            </a:r>
            <a:r>
              <a:rPr lang="he-IL" sz="2800" dirty="0" err="1">
                <a:latin typeface="David" panose="020E0502060401010101" pitchFamily="34" charset="-79"/>
                <a:cs typeface="David" panose="020E0502060401010101" pitchFamily="34" charset="-79"/>
              </a:rPr>
              <a:t>קנדל</a:t>
            </a:r>
            <a:r>
              <a:rPr lang="he-IL" sz="2800" dirty="0">
                <a:latin typeface="David" panose="020E0502060401010101" pitchFamily="34" charset="-79"/>
                <a:cs typeface="David" panose="020E0502060401010101" pitchFamily="34" charset="-79"/>
              </a:rPr>
              <a:t>, </a:t>
            </a:r>
            <a:r>
              <a:rPr lang="he-IL" sz="2800" dirty="0" err="1">
                <a:latin typeface="David" panose="020E0502060401010101" pitchFamily="34" charset="-79"/>
                <a:cs typeface="David" panose="020E0502060401010101" pitchFamily="34" charset="-79"/>
              </a:rPr>
              <a:t>מוגרמן</a:t>
            </a:r>
            <a:r>
              <a:rPr lang="he-IL" sz="2800" dirty="0">
                <a:latin typeface="David" panose="020E0502060401010101" pitchFamily="34" charset="-79"/>
                <a:cs typeface="David" panose="020E0502060401010101" pitchFamily="34" charset="-79"/>
              </a:rPr>
              <a:t> ויפה)</a:t>
            </a:r>
          </a:p>
          <a:p>
            <a:r>
              <a:rPr lang="he-IL" sz="2800" dirty="0">
                <a:latin typeface="David" panose="020E0502060401010101" pitchFamily="34" charset="-79"/>
                <a:cs typeface="David" panose="020E0502060401010101" pitchFamily="34" charset="-79"/>
              </a:rPr>
              <a:t>מה יכול להסביר את ה"אלפא" הנמדדת? </a:t>
            </a:r>
          </a:p>
          <a:p>
            <a:pPr marL="0" indent="0">
              <a:buNone/>
            </a:pPr>
            <a:r>
              <a:rPr lang="he-IL" sz="2800" dirty="0">
                <a:latin typeface="David" panose="020E0502060401010101" pitchFamily="34" charset="-79"/>
                <a:cs typeface="David" panose="020E0502060401010101" pitchFamily="34" charset="-79"/>
              </a:rPr>
              <a:t>	השקעה בנכסים לא סחירים – מסבירה חלקית</a:t>
            </a:r>
          </a:p>
          <a:p>
            <a:pPr marL="0" indent="0">
              <a:buNone/>
            </a:pPr>
            <a:r>
              <a:rPr lang="he-IL" sz="2800" dirty="0">
                <a:latin typeface="David" panose="020E0502060401010101" pitchFamily="34" charset="-79"/>
                <a:cs typeface="David" panose="020E0502060401010101" pitchFamily="34" charset="-79"/>
              </a:rPr>
              <a:t>	גורמי סיכון שלא נכללו ברגרסיה (השקעה באג"ח ארוכות/ 	אג"ח של חברות קטנות ומסוכנות /מניות יתר</a:t>
            </a:r>
            <a:r>
              <a:rPr lang="en-US" sz="2800" dirty="0">
                <a:latin typeface="David" panose="020E0502060401010101" pitchFamily="34" charset="-79"/>
                <a:cs typeface="David" panose="020E0502060401010101" pitchFamily="34" charset="-79"/>
              </a:rPr>
              <a:t>(</a:t>
            </a:r>
            <a:endParaRPr lang="he-IL" sz="2800" dirty="0">
              <a:latin typeface="David" panose="020E0502060401010101" pitchFamily="34" charset="-79"/>
              <a:cs typeface="David" panose="020E0502060401010101" pitchFamily="34" charset="-79"/>
            </a:endParaRPr>
          </a:p>
          <a:p>
            <a:pPr marL="0" indent="0">
              <a:buNone/>
            </a:pPr>
            <a:r>
              <a:rPr lang="he-IL" sz="2800" dirty="0">
                <a:latin typeface="David" panose="020E0502060401010101" pitchFamily="34" charset="-79"/>
                <a:cs typeface="David" panose="020E0502060401010101" pitchFamily="34" charset="-79"/>
              </a:rPr>
              <a:t>	ניהול אקטיבי (למשל, </a:t>
            </a:r>
            <a:r>
              <a:rPr lang="en-US" sz="2800" dirty="0">
                <a:latin typeface="David" panose="020E0502060401010101" pitchFamily="34" charset="-79"/>
                <a:cs typeface="David" panose="020E0502060401010101" pitchFamily="34" charset="-79"/>
              </a:rPr>
              <a:t>stock or bond picking</a:t>
            </a:r>
            <a:r>
              <a:rPr lang="he-IL" sz="2800" dirty="0">
                <a:latin typeface="David" panose="020E0502060401010101" pitchFamily="34" charset="-79"/>
                <a:cs typeface="David" panose="020E0502060401010101" pitchFamily="34" charset="-79"/>
              </a:rPr>
              <a:t>)?</a:t>
            </a:r>
          </a:p>
          <a:p>
            <a:r>
              <a:rPr lang="he-IL" sz="2800" dirty="0">
                <a:latin typeface="David" panose="020E0502060401010101" pitchFamily="34" charset="-79"/>
                <a:cs typeface="David" panose="020E0502060401010101" pitchFamily="34" charset="-79"/>
              </a:rPr>
              <a:t>כמעט שאין </a:t>
            </a:r>
            <a:r>
              <a:rPr lang="en-US" sz="2800" dirty="0">
                <a:latin typeface="David" panose="020E0502060401010101" pitchFamily="34" charset="-79"/>
                <a:cs typeface="David" panose="020E0502060401010101" pitchFamily="34" charset="-79"/>
              </a:rPr>
              <a:t>Persistence</a:t>
            </a:r>
            <a:r>
              <a:rPr lang="he-IL" sz="2800" dirty="0">
                <a:latin typeface="David" panose="020E0502060401010101" pitchFamily="34" charset="-79"/>
                <a:cs typeface="David" panose="020E0502060401010101" pitchFamily="34" charset="-79"/>
              </a:rPr>
              <a:t> (עקביות בביצועים של מנהלי החיסכון הפנסיוני בישראל) מעבר ל-3 שנים (מתודולוגיה של </a:t>
            </a:r>
            <a:r>
              <a:rPr lang="en-US" sz="2800" dirty="0">
                <a:latin typeface="David" panose="020E0502060401010101" pitchFamily="34" charset="-79"/>
                <a:cs typeface="David" panose="020E0502060401010101" pitchFamily="34" charset="-79"/>
              </a:rPr>
              <a:t>Kaplan-</a:t>
            </a:r>
            <a:r>
              <a:rPr lang="en-US" sz="2800" dirty="0" err="1">
                <a:latin typeface="David" panose="020E0502060401010101" pitchFamily="34" charset="-79"/>
                <a:cs typeface="David" panose="020E0502060401010101" pitchFamily="34" charset="-79"/>
              </a:rPr>
              <a:t>Schoar</a:t>
            </a:r>
            <a:r>
              <a:rPr lang="he-IL" sz="2800" dirty="0">
                <a:latin typeface="David" panose="020E0502060401010101" pitchFamily="34" charset="-79"/>
                <a:cs typeface="David" panose="020E0502060401010101" pitchFamily="34" charset="-79"/>
              </a:rPr>
              <a:t>)</a:t>
            </a:r>
          </a:p>
          <a:p>
            <a:pPr marL="0" indent="0">
              <a:buNone/>
            </a:pPr>
            <a:r>
              <a:rPr lang="he-IL" sz="2800" dirty="0">
                <a:latin typeface="David" panose="020E0502060401010101" pitchFamily="34" charset="-79"/>
                <a:cs typeface="David" panose="020E0502060401010101" pitchFamily="34" charset="-79"/>
                <a:sym typeface="Wingdings" panose="05000000000000000000" pitchFamily="2" charset="2"/>
              </a:rPr>
              <a:t>==&gt; בדיוק מה שהייתם מצפים לראות</a:t>
            </a:r>
            <a:endParaRPr lang="en-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998320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E300D-867E-4AF3-BB0A-EBDFBC916882}"/>
              </a:ext>
            </a:extLst>
          </p:cNvPr>
          <p:cNvSpPr>
            <a:spLocks noGrp="1"/>
          </p:cNvSpPr>
          <p:nvPr>
            <p:ph type="title"/>
          </p:nvPr>
        </p:nvSpPr>
        <p:spPr>
          <a:xfrm>
            <a:off x="457200" y="274638"/>
            <a:ext cx="8229600" cy="706090"/>
          </a:xfrm>
        </p:spPr>
        <p:txBody>
          <a:bodyPr/>
          <a:lstStyle/>
          <a:p>
            <a:r>
              <a:rPr lang="he-IL" b="1" dirty="0">
                <a:latin typeface="David" panose="020E0502060401010101" pitchFamily="34" charset="-79"/>
                <a:cs typeface="David" panose="020E0502060401010101" pitchFamily="34" charset="-79"/>
              </a:rPr>
              <a:t>חישובי </a:t>
            </a:r>
            <a:r>
              <a:rPr lang="en-US" b="1" dirty="0">
                <a:latin typeface="David" panose="020E0502060401010101" pitchFamily="34" charset="-79"/>
                <a:cs typeface="David" panose="020E0502060401010101" pitchFamily="34" charset="-79"/>
              </a:rPr>
              <a:t>PME</a:t>
            </a:r>
            <a:r>
              <a:rPr lang="he-IL" b="1" dirty="0">
                <a:latin typeface="David" panose="020E0502060401010101" pitchFamily="34" charset="-79"/>
                <a:cs typeface="David" panose="020E0502060401010101" pitchFamily="34" charset="-79"/>
              </a:rPr>
              <a:t> לעשור האחרון</a:t>
            </a:r>
            <a:endParaRPr lang="en-IL"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682AA3A5-4BBD-447C-99B4-9F1226CB5FC3}"/>
              </a:ext>
            </a:extLst>
          </p:cNvPr>
          <p:cNvSpPr>
            <a:spLocks noGrp="1"/>
          </p:cNvSpPr>
          <p:nvPr>
            <p:ph idx="1"/>
          </p:nvPr>
        </p:nvSpPr>
        <p:spPr>
          <a:xfrm>
            <a:off x="457200" y="980728"/>
            <a:ext cx="8229600" cy="5688632"/>
          </a:xfrm>
        </p:spPr>
        <p:txBody>
          <a:bodyPr/>
          <a:lstStyle/>
          <a:p>
            <a:r>
              <a:rPr lang="he-IL" dirty="0">
                <a:latin typeface="David" panose="020E0502060401010101" pitchFamily="34" charset="-79"/>
                <a:cs typeface="David" panose="020E0502060401010101" pitchFamily="34" charset="-79"/>
              </a:rPr>
              <a:t>רעיון של </a:t>
            </a:r>
            <a:r>
              <a:rPr lang="en-US" dirty="0">
                <a:latin typeface="David" panose="020E0502060401010101" pitchFamily="34" charset="-79"/>
                <a:cs typeface="David" panose="020E0502060401010101" pitchFamily="34" charset="-79"/>
              </a:rPr>
              <a:t>Kaplan &amp; </a:t>
            </a:r>
            <a:r>
              <a:rPr lang="en-US" dirty="0" err="1">
                <a:latin typeface="David" panose="020E0502060401010101" pitchFamily="34" charset="-79"/>
                <a:cs typeface="David" panose="020E0502060401010101" pitchFamily="34" charset="-79"/>
              </a:rPr>
              <a:t>Schoar</a:t>
            </a:r>
            <a:r>
              <a:rPr lang="en-US" dirty="0">
                <a:latin typeface="David" panose="020E0502060401010101" pitchFamily="34" charset="-79"/>
                <a:cs typeface="David" panose="020E0502060401010101" pitchFamily="34" charset="-79"/>
              </a:rPr>
              <a:t>, JF 2005</a:t>
            </a:r>
            <a:r>
              <a:rPr lang="he-IL" dirty="0">
                <a:latin typeface="David" panose="020E0502060401010101" pitchFamily="34" charset="-79"/>
                <a:cs typeface="David" panose="020E0502060401010101" pitchFamily="34" charset="-79"/>
              </a:rPr>
              <a:t>, שמציב אלטרנטיבה סחירה לכל השקעה לא סחירה ב-</a:t>
            </a:r>
            <a:r>
              <a:rPr lang="en-US" dirty="0">
                <a:latin typeface="David" panose="020E0502060401010101" pitchFamily="34" charset="-79"/>
                <a:cs typeface="David" panose="020E0502060401010101" pitchFamily="34" charset="-79"/>
              </a:rPr>
              <a:t>PE</a:t>
            </a:r>
            <a:endParaRPr lang="he-IL" dirty="0">
              <a:latin typeface="David" panose="020E0502060401010101" pitchFamily="34" charset="-79"/>
              <a:cs typeface="David" panose="020E0502060401010101" pitchFamily="34" charset="-79"/>
            </a:endParaRPr>
          </a:p>
          <a:p>
            <a:r>
              <a:rPr lang="he-IL" dirty="0">
                <a:latin typeface="David" panose="020E0502060401010101" pitchFamily="34" charset="-79"/>
                <a:cs typeface="David" panose="020E0502060401010101" pitchFamily="34" charset="-79"/>
              </a:rPr>
              <a:t>כל שקל שהושקע ב-</a:t>
            </a:r>
            <a:r>
              <a:rPr lang="en-US" dirty="0">
                <a:latin typeface="David" panose="020E0502060401010101" pitchFamily="34" charset="-79"/>
                <a:cs typeface="David" panose="020E0502060401010101" pitchFamily="34" charset="-79"/>
              </a:rPr>
              <a:t>PE</a:t>
            </a:r>
            <a:r>
              <a:rPr lang="he-IL" dirty="0">
                <a:latin typeface="David" panose="020E0502060401010101" pitchFamily="34" charset="-79"/>
                <a:cs typeface="David" panose="020E0502060401010101" pitchFamily="34" charset="-79"/>
              </a:rPr>
              <a:t> בתאריך מסוים אפשר היה להשקיע במדד מניות אלטרנטיבי, למשל ה- </a:t>
            </a:r>
            <a:r>
              <a:rPr lang="en-US" dirty="0">
                <a:latin typeface="David" panose="020E0502060401010101" pitchFamily="34" charset="-79"/>
                <a:cs typeface="David" panose="020E0502060401010101" pitchFamily="34" charset="-79"/>
              </a:rPr>
              <a:t>S&amp;P 500</a:t>
            </a:r>
            <a:r>
              <a:rPr lang="he-IL" dirty="0">
                <a:latin typeface="David" panose="020E0502060401010101" pitchFamily="34" charset="-79"/>
                <a:cs typeface="David" panose="020E0502060401010101" pitchFamily="34" charset="-79"/>
              </a:rPr>
              <a:t> (או מדד מניות קטנות, או מדד אחר)</a:t>
            </a:r>
          </a:p>
          <a:p>
            <a:r>
              <a:rPr lang="he-IL" dirty="0">
                <a:latin typeface="David" panose="020E0502060401010101" pitchFamily="34" charset="-79"/>
                <a:cs typeface="David" panose="020E0502060401010101" pitchFamily="34" charset="-79"/>
              </a:rPr>
              <a:t>למעשה היוון של זרמים פנימה והחוצה משך כל חיי הקרן בתשואת מדד הייחוס ("נדרש" </a:t>
            </a:r>
            <a:r>
              <a:rPr lang="en-US" dirty="0">
                <a:latin typeface="David" panose="020E0502060401010101" pitchFamily="34" charset="-79"/>
                <a:cs typeface="David" panose="020E0502060401010101" pitchFamily="34" charset="-79"/>
              </a:rPr>
              <a:t>PME&gt;1</a:t>
            </a:r>
            <a:r>
              <a:rPr lang="he-IL" dirty="0">
                <a:latin typeface="David" panose="020E0502060401010101" pitchFamily="34" charset="-79"/>
                <a:cs typeface="David" panose="020E0502060401010101" pitchFamily="34" charset="-79"/>
              </a:rPr>
              <a:t>) [אפשר לתרגם למונחים שנתיים, </a:t>
            </a:r>
            <a:r>
              <a:rPr lang="en-US" dirty="0">
                <a:latin typeface="David" panose="020E0502060401010101" pitchFamily="34" charset="-79"/>
                <a:cs typeface="David" panose="020E0502060401010101" pitchFamily="34" charset="-79"/>
              </a:rPr>
              <a:t>direct alpha</a:t>
            </a:r>
            <a:r>
              <a:rPr lang="he-IL" dirty="0">
                <a:latin typeface="David" panose="020E0502060401010101" pitchFamily="34" charset="-79"/>
                <a:cs typeface="David" panose="020E0502060401010101" pitchFamily="34" charset="-79"/>
              </a:rPr>
              <a:t>]</a:t>
            </a:r>
          </a:p>
          <a:p>
            <a:endParaRPr lang="he-IL" dirty="0">
              <a:latin typeface="David" panose="020E0502060401010101" pitchFamily="34" charset="-79"/>
              <a:cs typeface="David" panose="020E0502060401010101" pitchFamily="34" charset="-79"/>
            </a:endParaRPr>
          </a:p>
          <a:p>
            <a:endParaRPr lang="he-IL" dirty="0"/>
          </a:p>
          <a:p>
            <a:endParaRPr lang="he-IL" dirty="0"/>
          </a:p>
          <a:p>
            <a:endParaRPr lang="en-IL" dirty="0"/>
          </a:p>
        </p:txBody>
      </p:sp>
      <p:pic>
        <p:nvPicPr>
          <p:cNvPr id="6" name="Picture 5">
            <a:extLst>
              <a:ext uri="{FF2B5EF4-FFF2-40B4-BE49-F238E27FC236}">
                <a16:creationId xmlns:a16="http://schemas.microsoft.com/office/drawing/2014/main" id="{A6619138-62B9-45FA-932A-C05B6049D24A}"/>
              </a:ext>
            </a:extLst>
          </p:cNvPr>
          <p:cNvPicPr>
            <a:picLocks noChangeAspect="1"/>
          </p:cNvPicPr>
          <p:nvPr/>
        </p:nvPicPr>
        <p:blipFill>
          <a:blip r:embed="rId3"/>
          <a:stretch>
            <a:fillRect/>
          </a:stretch>
        </p:blipFill>
        <p:spPr>
          <a:xfrm>
            <a:off x="179512" y="5229200"/>
            <a:ext cx="8640960" cy="1440160"/>
          </a:xfrm>
          <a:prstGeom prst="rect">
            <a:avLst/>
          </a:prstGeom>
        </p:spPr>
      </p:pic>
    </p:spTree>
    <p:extLst>
      <p:ext uri="{BB962C8B-B14F-4D97-AF65-F5344CB8AC3E}">
        <p14:creationId xmlns:p14="http://schemas.microsoft.com/office/powerpoint/2010/main" val="1434378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E300D-867E-4AF3-BB0A-EBDFBC916882}"/>
              </a:ext>
            </a:extLst>
          </p:cNvPr>
          <p:cNvSpPr>
            <a:spLocks noGrp="1"/>
          </p:cNvSpPr>
          <p:nvPr>
            <p:ph type="title"/>
          </p:nvPr>
        </p:nvSpPr>
        <p:spPr>
          <a:xfrm>
            <a:off x="457200" y="0"/>
            <a:ext cx="8229600" cy="692696"/>
          </a:xfrm>
        </p:spPr>
        <p:txBody>
          <a:bodyPr/>
          <a:lstStyle/>
          <a:p>
            <a:r>
              <a:rPr lang="he-IL" b="1" dirty="0">
                <a:latin typeface="David" panose="020E0502060401010101" pitchFamily="34" charset="-79"/>
                <a:cs typeface="David" panose="020E0502060401010101" pitchFamily="34" charset="-79"/>
              </a:rPr>
              <a:t>חישובי </a:t>
            </a:r>
            <a:r>
              <a:rPr lang="en-US" b="1" dirty="0">
                <a:latin typeface="David" panose="020E0502060401010101" pitchFamily="34" charset="-79"/>
                <a:cs typeface="David" panose="020E0502060401010101" pitchFamily="34" charset="-79"/>
              </a:rPr>
              <a:t>PME</a:t>
            </a:r>
            <a:r>
              <a:rPr lang="he-IL" b="1" dirty="0">
                <a:latin typeface="David" panose="020E0502060401010101" pitchFamily="34" charset="-79"/>
                <a:cs typeface="David" panose="020E0502060401010101" pitchFamily="34" charset="-79"/>
              </a:rPr>
              <a:t> לעשור האחרון</a:t>
            </a:r>
            <a:r>
              <a:rPr lang="en-US" b="1" dirty="0">
                <a:latin typeface="David" panose="020E0502060401010101" pitchFamily="34" charset="-79"/>
                <a:cs typeface="David" panose="020E0502060401010101" pitchFamily="34" charset="-79"/>
              </a:rPr>
              <a:t>  </a:t>
            </a:r>
            <a:r>
              <a:rPr lang="he-IL" b="1" dirty="0">
                <a:latin typeface="David" panose="020E0502060401010101" pitchFamily="34" charset="-79"/>
                <a:cs typeface="David" panose="020E0502060401010101" pitchFamily="34" charset="-79"/>
              </a:rPr>
              <a:t> (2)</a:t>
            </a:r>
            <a:endParaRPr lang="en-IL"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682AA3A5-4BBD-447C-99B4-9F1226CB5FC3}"/>
              </a:ext>
            </a:extLst>
          </p:cNvPr>
          <p:cNvSpPr>
            <a:spLocks noGrp="1"/>
          </p:cNvSpPr>
          <p:nvPr>
            <p:ph idx="1"/>
          </p:nvPr>
        </p:nvSpPr>
        <p:spPr>
          <a:xfrm>
            <a:off x="179512" y="548680"/>
            <a:ext cx="8856984" cy="6309320"/>
          </a:xfrm>
        </p:spPr>
        <p:txBody>
          <a:bodyPr/>
          <a:lstStyle/>
          <a:p>
            <a:r>
              <a:rPr lang="he-IL" dirty="0">
                <a:latin typeface="David" panose="020E0502060401010101" pitchFamily="34" charset="-79"/>
                <a:cs typeface="David" panose="020E0502060401010101" pitchFamily="34" charset="-79"/>
              </a:rPr>
              <a:t>בממוצע, לששה מנהלים גדולים, על פני כל סוגי הקרנות – </a:t>
            </a:r>
            <a:r>
              <a:rPr lang="en-US" dirty="0">
                <a:latin typeface="David" panose="020E0502060401010101" pitchFamily="34" charset="-79"/>
                <a:cs typeface="David" panose="020E0502060401010101" pitchFamily="34" charset="-79"/>
              </a:rPr>
              <a:t>PME</a:t>
            </a:r>
            <a:r>
              <a:rPr lang="he-IL" dirty="0">
                <a:latin typeface="David" panose="020E0502060401010101" pitchFamily="34" charset="-79"/>
                <a:cs typeface="David" panose="020E0502060401010101" pitchFamily="34" charset="-79"/>
              </a:rPr>
              <a:t> קצת מעל לאחד מול מדד תל אביב 125 ו-</a:t>
            </a:r>
            <a:r>
              <a:rPr lang="en-US" dirty="0">
                <a:latin typeface="David" panose="020E0502060401010101" pitchFamily="34" charset="-79"/>
                <a:cs typeface="David" panose="020E0502060401010101" pitchFamily="34" charset="-79"/>
              </a:rPr>
              <a:t>PME</a:t>
            </a:r>
            <a:r>
              <a:rPr lang="he-IL" dirty="0">
                <a:latin typeface="David" panose="020E0502060401010101" pitchFamily="34" charset="-79"/>
                <a:cs typeface="David" panose="020E0502060401010101" pitchFamily="34" charset="-79"/>
              </a:rPr>
              <a:t> נמוך מאחד מול מדד ה-</a:t>
            </a:r>
            <a:r>
              <a:rPr lang="en-US" dirty="0">
                <a:latin typeface="David" panose="020E0502060401010101" pitchFamily="34" charset="-79"/>
                <a:cs typeface="David" panose="020E0502060401010101" pitchFamily="34" charset="-79"/>
              </a:rPr>
              <a:t>S&amp;P 500</a:t>
            </a:r>
            <a:endParaRPr lang="he-IL" dirty="0">
              <a:latin typeface="David" panose="020E0502060401010101" pitchFamily="34" charset="-79"/>
              <a:cs typeface="David" panose="020E0502060401010101" pitchFamily="34" charset="-79"/>
            </a:endParaRPr>
          </a:p>
          <a:p>
            <a:r>
              <a:rPr lang="he-IL" dirty="0">
                <a:latin typeface="David" panose="020E0502060401010101" pitchFamily="34" charset="-79"/>
                <a:cs typeface="David" panose="020E0502060401010101" pitchFamily="34" charset="-79"/>
              </a:rPr>
              <a:t>יש שונות מסוימת בין סוגי קרנות; קרנות </a:t>
            </a:r>
            <a:r>
              <a:rPr lang="en-US" dirty="0">
                <a:latin typeface="David" panose="020E0502060401010101" pitchFamily="34" charset="-79"/>
                <a:cs typeface="David" panose="020E0502060401010101" pitchFamily="34" charset="-79"/>
              </a:rPr>
              <a:t>PE</a:t>
            </a:r>
            <a:r>
              <a:rPr lang="he-IL" dirty="0">
                <a:latin typeface="David" panose="020E0502060401010101" pitchFamily="34" charset="-79"/>
                <a:cs typeface="David" panose="020E0502060401010101" pitchFamily="34" charset="-79"/>
              </a:rPr>
              <a:t> ישראליות השיגו תשואות טובות יחסית לקרנות זרות</a:t>
            </a:r>
          </a:p>
          <a:p>
            <a:r>
              <a:rPr lang="he-IL" dirty="0">
                <a:latin typeface="David" panose="020E0502060401010101" pitchFamily="34" charset="-79"/>
                <a:cs typeface="David" panose="020E0502060401010101" pitchFamily="34" charset="-79"/>
              </a:rPr>
              <a:t>גישה (</a:t>
            </a:r>
            <a:r>
              <a:rPr lang="en-US" dirty="0">
                <a:latin typeface="David" panose="020E0502060401010101" pitchFamily="34" charset="-79"/>
                <a:cs typeface="David" panose="020E0502060401010101" pitchFamily="34" charset="-79"/>
              </a:rPr>
              <a:t>access</a:t>
            </a:r>
            <a:r>
              <a:rPr lang="he-IL" dirty="0">
                <a:latin typeface="David" panose="020E0502060401010101" pitchFamily="34" charset="-79"/>
                <a:cs typeface="David" panose="020E0502060401010101" pitchFamily="34" charset="-79"/>
              </a:rPr>
              <a:t>) יותר טובה למנהלים ישראלים</a:t>
            </a:r>
            <a:r>
              <a:rPr lang="en-US" dirty="0">
                <a:latin typeface="David" panose="020E0502060401010101" pitchFamily="34" charset="-79"/>
                <a:cs typeface="David" panose="020E0502060401010101" pitchFamily="34" charset="-79"/>
              </a:rPr>
              <a:t> </a:t>
            </a:r>
            <a:r>
              <a:rPr lang="he-IL" dirty="0">
                <a:latin typeface="David" panose="020E0502060401010101" pitchFamily="34" charset="-79"/>
                <a:cs typeface="David" panose="020E0502060401010101" pitchFamily="34" charset="-79"/>
              </a:rPr>
              <a:t> בקרנות ישראליות?</a:t>
            </a:r>
          </a:p>
          <a:p>
            <a:r>
              <a:rPr lang="he-IL" dirty="0">
                <a:latin typeface="David" panose="020E0502060401010101" pitchFamily="34" charset="-79"/>
                <a:cs typeface="David" panose="020E0502060401010101" pitchFamily="34" charset="-79"/>
              </a:rPr>
              <a:t>קרנות ה-</a:t>
            </a:r>
            <a:r>
              <a:rPr lang="en-US" dirty="0">
                <a:latin typeface="David" panose="020E0502060401010101" pitchFamily="34" charset="-79"/>
                <a:cs typeface="David" panose="020E0502060401010101" pitchFamily="34" charset="-79"/>
              </a:rPr>
              <a:t>VC</a:t>
            </a:r>
            <a:r>
              <a:rPr lang="he-IL" dirty="0">
                <a:latin typeface="David" panose="020E0502060401010101" pitchFamily="34" charset="-79"/>
                <a:cs typeface="David" panose="020E0502060401010101" pitchFamily="34" charset="-79"/>
              </a:rPr>
              <a:t> כקבוצה לא השיגו תשואות טובות, מתאים לעדויות בעולם</a:t>
            </a:r>
            <a:endParaRPr lang="en-US" dirty="0">
              <a:latin typeface="David" panose="020E0502060401010101" pitchFamily="34" charset="-79"/>
              <a:cs typeface="David" panose="020E0502060401010101" pitchFamily="34" charset="-79"/>
            </a:endParaRPr>
          </a:p>
          <a:p>
            <a:r>
              <a:rPr lang="he-IL" dirty="0">
                <a:latin typeface="David" panose="020E0502060401010101" pitchFamily="34" charset="-79"/>
                <a:cs typeface="David" panose="020E0502060401010101" pitchFamily="34" charset="-79"/>
              </a:rPr>
              <a:t>אין מגמה ברורה על פני זמן</a:t>
            </a:r>
          </a:p>
          <a:p>
            <a:r>
              <a:rPr lang="he-IL" dirty="0">
                <a:latin typeface="David" panose="020E0502060401010101" pitchFamily="34" charset="-79"/>
                <a:cs typeface="David" panose="020E0502060401010101" pitchFamily="34" charset="-79"/>
              </a:rPr>
              <a:t>[אין נתוני תשואות מסודרים על השקעות לא סחירות ישירות כמו חוב לא סחיר או נדל"ן]</a:t>
            </a:r>
          </a:p>
          <a:p>
            <a:endParaRPr lang="he-IL" dirty="0">
              <a:latin typeface="David" panose="020E0502060401010101" pitchFamily="34" charset="-79"/>
              <a:cs typeface="David" panose="020E0502060401010101" pitchFamily="34" charset="-79"/>
            </a:endParaRPr>
          </a:p>
          <a:p>
            <a:pPr marL="0" indent="0">
              <a:buNone/>
            </a:pPr>
            <a:endParaRPr lang="en-IL" dirty="0"/>
          </a:p>
        </p:txBody>
      </p:sp>
    </p:spTree>
    <p:extLst>
      <p:ext uri="{BB962C8B-B14F-4D97-AF65-F5344CB8AC3E}">
        <p14:creationId xmlns:p14="http://schemas.microsoft.com/office/powerpoint/2010/main" val="1575161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D975DD61-2496-42A0-BFF4-F75B721B7DD0}"/>
              </a:ext>
            </a:extLst>
          </p:cNvPr>
          <p:cNvPicPr>
            <a:picLocks noGrp="1" noChangeAspect="1"/>
          </p:cNvPicPr>
          <p:nvPr>
            <p:ph idx="1"/>
          </p:nvPr>
        </p:nvPicPr>
        <p:blipFill>
          <a:blip r:embed="rId2"/>
          <a:stretch>
            <a:fillRect/>
          </a:stretch>
        </p:blipFill>
        <p:spPr>
          <a:xfrm>
            <a:off x="467544" y="404664"/>
            <a:ext cx="8280920" cy="6264695"/>
          </a:xfrm>
          <a:prstGeom prst="rect">
            <a:avLst/>
          </a:prstGeom>
        </p:spPr>
      </p:pic>
    </p:spTree>
    <p:extLst>
      <p:ext uri="{BB962C8B-B14F-4D97-AF65-F5344CB8AC3E}">
        <p14:creationId xmlns:p14="http://schemas.microsoft.com/office/powerpoint/2010/main" val="964969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11560" y="188640"/>
            <a:ext cx="8147050" cy="360040"/>
          </a:xfrm>
        </p:spPr>
        <p:txBody>
          <a:bodyPr/>
          <a:lstStyle/>
          <a:p>
            <a:pPr eaLnBrk="1" hangingPunct="1"/>
            <a:r>
              <a:rPr lang="he-IL" altLang="en-US" b="1" dirty="0">
                <a:latin typeface="David" panose="020E0502060401010101" pitchFamily="34" charset="-79"/>
                <a:cs typeface="David" panose="020E0502060401010101" pitchFamily="34" charset="-79"/>
              </a:rPr>
              <a:t>הערות לחישובי ה-</a:t>
            </a:r>
            <a:r>
              <a:rPr lang="en-US" altLang="en-US" b="1" dirty="0">
                <a:latin typeface="David" panose="020E0502060401010101" pitchFamily="34" charset="-79"/>
                <a:cs typeface="David" panose="020E0502060401010101" pitchFamily="34" charset="-79"/>
              </a:rPr>
              <a:t>PME</a:t>
            </a:r>
          </a:p>
        </p:txBody>
      </p:sp>
      <p:sp>
        <p:nvSpPr>
          <p:cNvPr id="3075" name="Rectangle 3"/>
          <p:cNvSpPr>
            <a:spLocks noGrp="1" noChangeArrowheads="1"/>
          </p:cNvSpPr>
          <p:nvPr>
            <p:ph type="body" idx="1"/>
          </p:nvPr>
        </p:nvSpPr>
        <p:spPr>
          <a:xfrm>
            <a:off x="107504" y="764704"/>
            <a:ext cx="8928992" cy="5977409"/>
          </a:xfrm>
        </p:spPr>
        <p:txBody>
          <a:bodyPr/>
          <a:lstStyle/>
          <a:p>
            <a:pPr eaLnBrk="1" hangingPunct="1"/>
            <a:r>
              <a:rPr lang="he-IL" altLang="en-US" sz="2800" dirty="0">
                <a:latin typeface="David" panose="020E0502060401010101" pitchFamily="34" charset="-79"/>
                <a:cs typeface="David" panose="020E0502060401010101" pitchFamily="34" charset="-79"/>
              </a:rPr>
              <a:t>מדדי ייחוס לקרנות השקעה מוטות אג"ח? – לא ברור מה המדד המתאים (דירוג, </a:t>
            </a:r>
            <a:r>
              <a:rPr lang="he-IL" altLang="en-US" sz="2800" dirty="0" err="1">
                <a:latin typeface="David" panose="020E0502060401010101" pitchFamily="34" charset="-79"/>
                <a:cs typeface="David" panose="020E0502060401010101" pitchFamily="34" charset="-79"/>
              </a:rPr>
              <a:t>מח"מ</a:t>
            </a:r>
            <a:r>
              <a:rPr lang="he-IL" altLang="en-US" sz="2800" dirty="0">
                <a:latin typeface="David" panose="020E0502060401010101" pitchFamily="34" charset="-79"/>
                <a:cs typeface="David" panose="020E0502060401010101" pitchFamily="34" charset="-79"/>
              </a:rPr>
              <a:t>...), יש שונות רבה בביצועים של מדדי אג"ח סחירים שונים, לא ברור שאין לקרנות חוב "ביטא" גבוהה עם שוקי המניות. בכל מקרה, קרנות החוב לא חשובות כמותית בעשור האחרון (רק כ-10% מסך הסכומים המהוונים שזרמו לכל קרנות ההשקעה - בשקף הבא)</a:t>
            </a:r>
          </a:p>
          <a:p>
            <a:pPr eaLnBrk="1" hangingPunct="1"/>
            <a:r>
              <a:rPr lang="he-IL" altLang="en-US" sz="2800" dirty="0">
                <a:latin typeface="David" panose="020E0502060401010101" pitchFamily="34" charset="-79"/>
                <a:cs typeface="David" panose="020E0502060401010101" pitchFamily="34" charset="-79"/>
              </a:rPr>
              <a:t>קרנות שעדיין קיימות ויש שימוש בערך ה-</a:t>
            </a:r>
            <a:r>
              <a:rPr lang="en-US" altLang="en-US" sz="2800" dirty="0">
                <a:latin typeface="David" panose="020E0502060401010101" pitchFamily="34" charset="-79"/>
                <a:cs typeface="David" panose="020E0502060401010101" pitchFamily="34" charset="-79"/>
              </a:rPr>
              <a:t>NAV</a:t>
            </a:r>
            <a:r>
              <a:rPr lang="he-IL" altLang="en-US" sz="2800" dirty="0">
                <a:latin typeface="David" panose="020E0502060401010101" pitchFamily="34" charset="-79"/>
                <a:cs typeface="David" panose="020E0502060401010101" pitchFamily="34" charset="-79"/>
              </a:rPr>
              <a:t> האחרון המדווח שלהן (דצמבר 2019)/עקומת למידה/ </a:t>
            </a:r>
            <a:r>
              <a:rPr lang="en-US" altLang="en-US" sz="2800" dirty="0">
                <a:latin typeface="David" panose="020E0502060401010101" pitchFamily="34" charset="-79"/>
                <a:cs typeface="David" panose="020E0502060401010101" pitchFamily="34" charset="-79"/>
              </a:rPr>
              <a:t>J CURVE</a:t>
            </a:r>
            <a:r>
              <a:rPr lang="he-IL" altLang="en-US" sz="2800" dirty="0">
                <a:latin typeface="David" panose="020E0502060401010101" pitchFamily="34" charset="-79"/>
                <a:cs typeface="David" panose="020E0502060401010101" pitchFamily="34" charset="-79"/>
              </a:rPr>
              <a:t>? – אין כמעט הבדל בתוצאות אם משמיטים קרנות עם </a:t>
            </a:r>
            <a:r>
              <a:rPr lang="en-US" altLang="en-US" sz="2800" dirty="0">
                <a:latin typeface="David" panose="020E0502060401010101" pitchFamily="34" charset="-79"/>
                <a:cs typeface="David" panose="020E0502060401010101" pitchFamily="34" charset="-79"/>
              </a:rPr>
              <a:t>NAV</a:t>
            </a:r>
            <a:r>
              <a:rPr lang="he-IL" altLang="en-US" sz="2800" dirty="0">
                <a:latin typeface="David" panose="020E0502060401010101" pitchFamily="34" charset="-79"/>
                <a:cs typeface="David" panose="020E0502060401010101" pitchFamily="34" charset="-79"/>
              </a:rPr>
              <a:t> גדול מאפס (</a:t>
            </a:r>
            <a:r>
              <a:rPr lang="en-US" altLang="en-US" sz="2800" dirty="0">
                <a:latin typeface="David" panose="020E0502060401010101" pitchFamily="34" charset="-79"/>
                <a:cs typeface="David" panose="020E0502060401010101" pitchFamily="34" charset="-79"/>
              </a:rPr>
              <a:t>PME</a:t>
            </a:r>
            <a:r>
              <a:rPr lang="he-IL" altLang="en-US" sz="2800" dirty="0">
                <a:latin typeface="David" panose="020E0502060401010101" pitchFamily="34" charset="-79"/>
                <a:cs typeface="David" panose="020E0502060401010101" pitchFamily="34" charset="-79"/>
              </a:rPr>
              <a:t> קצת יותר נמוך)</a:t>
            </a:r>
          </a:p>
          <a:p>
            <a:pPr eaLnBrk="1" hangingPunct="1"/>
            <a:r>
              <a:rPr lang="he-IL" altLang="en-US" sz="2000" dirty="0">
                <a:latin typeface="David" panose="020E0502060401010101" pitchFamily="34" charset="-79"/>
                <a:cs typeface="David" panose="020E0502060401010101" pitchFamily="34" charset="-79"/>
              </a:rPr>
              <a:t>[הערה: אם ה- </a:t>
            </a:r>
            <a:r>
              <a:rPr lang="en-US" altLang="en-US" sz="2000" dirty="0">
                <a:latin typeface="David" panose="020E0502060401010101" pitchFamily="34" charset="-79"/>
                <a:cs typeface="David" panose="020E0502060401010101" pitchFamily="34" charset="-79"/>
              </a:rPr>
              <a:t>NAV</a:t>
            </a:r>
            <a:r>
              <a:rPr lang="he-IL" altLang="en-US" sz="2000" dirty="0">
                <a:latin typeface="David" panose="020E0502060401010101" pitchFamily="34" charset="-79"/>
                <a:cs typeface="David" panose="020E0502060401010101" pitchFamily="34" charset="-79"/>
              </a:rPr>
              <a:t> המדווח הוא אומד מוטה של ערך זרמי הכספים העתידיים, כולל הלמידה, תהיה בעיה בחישובי קצבאות הפנסיה, מעבר חוסכים וכו'].</a:t>
            </a:r>
          </a:p>
        </p:txBody>
      </p:sp>
    </p:spTree>
    <p:extLst>
      <p:ext uri="{BB962C8B-B14F-4D97-AF65-F5344CB8AC3E}">
        <p14:creationId xmlns:p14="http://schemas.microsoft.com/office/powerpoint/2010/main" val="3260153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Content Placeholder 17">
            <a:extLst>
              <a:ext uri="{FF2B5EF4-FFF2-40B4-BE49-F238E27FC236}">
                <a16:creationId xmlns:a16="http://schemas.microsoft.com/office/drawing/2014/main" id="{8A627F95-D69D-43B0-B8FF-CFBDB5CB1955}"/>
              </a:ext>
            </a:extLst>
          </p:cNvPr>
          <p:cNvPicPr>
            <a:picLocks noGrp="1" noChangeAspect="1"/>
          </p:cNvPicPr>
          <p:nvPr>
            <p:ph idx="1"/>
          </p:nvPr>
        </p:nvPicPr>
        <p:blipFill>
          <a:blip r:embed="rId3"/>
          <a:stretch>
            <a:fillRect/>
          </a:stretch>
        </p:blipFill>
        <p:spPr>
          <a:xfrm>
            <a:off x="899592" y="548680"/>
            <a:ext cx="7704856" cy="5577483"/>
          </a:xfrm>
          <a:prstGeom prst="rect">
            <a:avLst/>
          </a:prstGeom>
        </p:spPr>
      </p:pic>
    </p:spTree>
    <p:extLst>
      <p:ext uri="{BB962C8B-B14F-4D97-AF65-F5344CB8AC3E}">
        <p14:creationId xmlns:p14="http://schemas.microsoft.com/office/powerpoint/2010/main" val="2734691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BFAC3-A2F6-4F86-85DE-8870CCFFC703}"/>
              </a:ext>
            </a:extLst>
          </p:cNvPr>
          <p:cNvSpPr>
            <a:spLocks noGrp="1"/>
          </p:cNvSpPr>
          <p:nvPr>
            <p:ph type="title"/>
          </p:nvPr>
        </p:nvSpPr>
        <p:spPr>
          <a:xfrm>
            <a:off x="457200" y="274638"/>
            <a:ext cx="6947100" cy="1143000"/>
          </a:xfrm>
        </p:spPr>
        <p:txBody>
          <a:bodyPr/>
          <a:lstStyle/>
          <a:p>
            <a:r>
              <a:rPr lang="en-US" dirty="0"/>
              <a:t>PE &amp; VC vs. Equity Indices</a:t>
            </a:r>
            <a:endParaRPr lang="en-IL" dirty="0"/>
          </a:p>
        </p:txBody>
      </p:sp>
      <p:graphicFrame>
        <p:nvGraphicFramePr>
          <p:cNvPr id="4" name="Content Placeholder 3">
            <a:extLst>
              <a:ext uri="{FF2B5EF4-FFF2-40B4-BE49-F238E27FC236}">
                <a16:creationId xmlns:a16="http://schemas.microsoft.com/office/drawing/2014/main" id="{53A04AF4-98BC-4BCF-B174-152B0A97705C}"/>
              </a:ext>
            </a:extLst>
          </p:cNvPr>
          <p:cNvGraphicFramePr>
            <a:graphicFrameLocks noGrp="1"/>
          </p:cNvGraphicFramePr>
          <p:nvPr>
            <p:ph idx="1"/>
          </p:nvPr>
        </p:nvGraphicFramePr>
        <p:xfrm>
          <a:off x="539550" y="1484784"/>
          <a:ext cx="6947100" cy="4752530"/>
        </p:xfrm>
        <a:graphic>
          <a:graphicData uri="http://schemas.openxmlformats.org/drawingml/2006/table">
            <a:tbl>
              <a:tblPr rtl="1" firstRow="1" firstCol="1" bandRow="1">
                <a:tableStyleId>{5C22544A-7EE6-4342-B048-85BDC9FD1C3A}</a:tableStyleId>
              </a:tblPr>
              <a:tblGrid>
                <a:gridCol w="1389420">
                  <a:extLst>
                    <a:ext uri="{9D8B030D-6E8A-4147-A177-3AD203B41FA5}">
                      <a16:colId xmlns:a16="http://schemas.microsoft.com/office/drawing/2014/main" val="4126384220"/>
                    </a:ext>
                  </a:extLst>
                </a:gridCol>
                <a:gridCol w="1389420">
                  <a:extLst>
                    <a:ext uri="{9D8B030D-6E8A-4147-A177-3AD203B41FA5}">
                      <a16:colId xmlns:a16="http://schemas.microsoft.com/office/drawing/2014/main" val="1355162961"/>
                    </a:ext>
                  </a:extLst>
                </a:gridCol>
                <a:gridCol w="1389420">
                  <a:extLst>
                    <a:ext uri="{9D8B030D-6E8A-4147-A177-3AD203B41FA5}">
                      <a16:colId xmlns:a16="http://schemas.microsoft.com/office/drawing/2014/main" val="2059208271"/>
                    </a:ext>
                  </a:extLst>
                </a:gridCol>
                <a:gridCol w="1389420">
                  <a:extLst>
                    <a:ext uri="{9D8B030D-6E8A-4147-A177-3AD203B41FA5}">
                      <a16:colId xmlns:a16="http://schemas.microsoft.com/office/drawing/2014/main" val="2541826266"/>
                    </a:ext>
                  </a:extLst>
                </a:gridCol>
                <a:gridCol w="1389420">
                  <a:extLst>
                    <a:ext uri="{9D8B030D-6E8A-4147-A177-3AD203B41FA5}">
                      <a16:colId xmlns:a16="http://schemas.microsoft.com/office/drawing/2014/main" val="3123087119"/>
                    </a:ext>
                  </a:extLst>
                </a:gridCol>
              </a:tblGrid>
              <a:tr h="486353">
                <a:tc>
                  <a:txBody>
                    <a:bodyPr/>
                    <a:lstStyle/>
                    <a:p>
                      <a:pPr algn="l" rtl="0">
                        <a:lnSpc>
                          <a:spcPct val="107000"/>
                        </a:lnSpc>
                        <a:spcAft>
                          <a:spcPts val="0"/>
                        </a:spcAft>
                      </a:pPr>
                      <a:r>
                        <a:rPr lang="en-US" sz="1200">
                          <a:effectLst/>
                        </a:rPr>
                        <a:t> </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 </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 </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 </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dirty="0">
                          <a:effectLst/>
                        </a:rPr>
                        <a:t> </a:t>
                      </a:r>
                      <a:endParaRPr lang="en-IL"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57741909"/>
                  </a:ext>
                </a:extLst>
              </a:tr>
              <a:tr h="486353">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TA 125</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SP 500</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NASDAQ</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Russell 2000</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2006421"/>
                  </a:ext>
                </a:extLst>
              </a:tr>
              <a:tr h="458603">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000">
                          <a:effectLst/>
                        </a:rPr>
                        <a:t> </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21404840"/>
                  </a:ext>
                </a:extLst>
              </a:tr>
              <a:tr h="486353">
                <a:tc>
                  <a:txBody>
                    <a:bodyPr/>
                    <a:lstStyle/>
                    <a:p>
                      <a:pPr algn="l" rtl="0">
                        <a:lnSpc>
                          <a:spcPct val="107000"/>
                        </a:lnSpc>
                        <a:spcAft>
                          <a:spcPts val="0"/>
                        </a:spcAft>
                      </a:pPr>
                      <a:r>
                        <a:rPr lang="en-US" sz="1200">
                          <a:effectLst/>
                        </a:rPr>
                        <a:t>pe foreign</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1.09</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0.96</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0.86</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1.02</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09180192"/>
                  </a:ext>
                </a:extLst>
              </a:tr>
              <a:tr h="458603">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000" dirty="0">
                          <a:effectLst/>
                        </a:rPr>
                        <a:t> </a:t>
                      </a:r>
                      <a:endParaRPr lang="en-IL"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31164396"/>
                  </a:ext>
                </a:extLst>
              </a:tr>
              <a:tr h="486353">
                <a:tc>
                  <a:txBody>
                    <a:bodyPr/>
                    <a:lstStyle/>
                    <a:p>
                      <a:pPr algn="l" rtl="0">
                        <a:lnSpc>
                          <a:spcPct val="107000"/>
                        </a:lnSpc>
                        <a:spcAft>
                          <a:spcPts val="0"/>
                        </a:spcAft>
                      </a:pPr>
                      <a:r>
                        <a:rPr lang="en-US" sz="1200">
                          <a:effectLst/>
                        </a:rPr>
                        <a:t>pe israel</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1.22</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0.98</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0.84</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1.04</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18575058"/>
                  </a:ext>
                </a:extLst>
              </a:tr>
              <a:tr h="458603">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000">
                          <a:effectLst/>
                        </a:rPr>
                        <a:t> </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03157028"/>
                  </a:ext>
                </a:extLst>
              </a:tr>
              <a:tr h="486353">
                <a:tc>
                  <a:txBody>
                    <a:bodyPr/>
                    <a:lstStyle/>
                    <a:p>
                      <a:pPr algn="l" rtl="0">
                        <a:lnSpc>
                          <a:spcPct val="107000"/>
                        </a:lnSpc>
                        <a:spcAft>
                          <a:spcPts val="0"/>
                        </a:spcAft>
                      </a:pPr>
                      <a:r>
                        <a:rPr lang="en-US" sz="1200">
                          <a:effectLst/>
                        </a:rPr>
                        <a:t>vc foreign</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0.9</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0.84</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0.74</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0.88</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66826886"/>
                  </a:ext>
                </a:extLst>
              </a:tr>
              <a:tr h="458603">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rtl="1">
                        <a:lnSpc>
                          <a:spcPct val="107000"/>
                        </a:lnSpc>
                      </a:pPr>
                      <a:endParaRPr lang="en-IL" sz="1100">
                        <a:effectLst/>
                        <a:latin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000" dirty="0">
                          <a:effectLst/>
                        </a:rPr>
                        <a:t> </a:t>
                      </a:r>
                      <a:endParaRPr lang="en-IL"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09014578"/>
                  </a:ext>
                </a:extLst>
              </a:tr>
              <a:tr h="486353">
                <a:tc>
                  <a:txBody>
                    <a:bodyPr/>
                    <a:lstStyle/>
                    <a:p>
                      <a:pPr algn="l" rtl="0">
                        <a:lnSpc>
                          <a:spcPct val="107000"/>
                        </a:lnSpc>
                        <a:spcAft>
                          <a:spcPts val="0"/>
                        </a:spcAft>
                      </a:pPr>
                      <a:r>
                        <a:rPr lang="en-US" sz="1200">
                          <a:effectLst/>
                        </a:rPr>
                        <a:t>vc israel</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1.12</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0.86</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a:effectLst/>
                        </a:rPr>
                        <a:t>0.71</a:t>
                      </a:r>
                      <a:endParaRPr lang="en-IL"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en-US" sz="1200" dirty="0">
                          <a:effectLst/>
                        </a:rPr>
                        <a:t>0.93</a:t>
                      </a:r>
                      <a:endParaRPr lang="en-IL"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24892847"/>
                  </a:ext>
                </a:extLst>
              </a:tr>
            </a:tbl>
          </a:graphicData>
        </a:graphic>
      </p:graphicFrame>
    </p:spTree>
    <p:extLst>
      <p:ext uri="{BB962C8B-B14F-4D97-AF65-F5344CB8AC3E}">
        <p14:creationId xmlns:p14="http://schemas.microsoft.com/office/powerpoint/2010/main" val="341323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15888"/>
            <a:ext cx="8928992" cy="576262"/>
          </a:xfrm>
        </p:spPr>
        <p:txBody>
          <a:bodyPr/>
          <a:lstStyle/>
          <a:p>
            <a:pPr eaLnBrk="1" hangingPunct="1"/>
            <a:r>
              <a:rPr lang="he-IL" altLang="en-US" b="1" dirty="0">
                <a:latin typeface="David" panose="020E0502060401010101" pitchFamily="34" charset="-79"/>
                <a:cs typeface="David" panose="020E0502060401010101" pitchFamily="34" charset="-79"/>
              </a:rPr>
              <a:t>רקע כללי</a:t>
            </a:r>
            <a:endParaRPr lang="en-US" altLang="en-US"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07504" y="620688"/>
            <a:ext cx="8928992" cy="6237312"/>
          </a:xfrm>
        </p:spPr>
        <p:txBody>
          <a:bodyPr/>
          <a:lstStyle/>
          <a:p>
            <a:pPr eaLnBrk="1" hangingPunct="1"/>
            <a:r>
              <a:rPr lang="he-IL" altLang="en-US" sz="2800" dirty="0">
                <a:latin typeface="David" panose="020E0502060401010101" pitchFamily="34" charset="-79"/>
                <a:cs typeface="David" panose="020E0502060401010101" pitchFamily="34" charset="-79"/>
              </a:rPr>
              <a:t>מערכת החיסכון הפנסיוני בישראל מורכבת ומסובכת</a:t>
            </a:r>
          </a:p>
          <a:p>
            <a:pPr eaLnBrk="1" hangingPunct="1"/>
            <a:r>
              <a:rPr lang="en-US" altLang="en-US" sz="2800" dirty="0">
                <a:latin typeface="David" panose="020E0502060401010101" pitchFamily="34" charset="-79"/>
                <a:cs typeface="David" panose="020E0502060401010101" pitchFamily="34" charset="-79"/>
              </a:rPr>
              <a:t>]</a:t>
            </a:r>
            <a:r>
              <a:rPr lang="he-IL" altLang="en-US" sz="2800" dirty="0">
                <a:latin typeface="David" panose="020E0502060401010101" pitchFamily="34" charset="-79"/>
                <a:cs typeface="David" panose="020E0502060401010101" pitchFamily="34" charset="-79"/>
              </a:rPr>
              <a:t>רובד בסיסי – הביטוח הלאומי (לא נדבר עליו)</a:t>
            </a:r>
            <a:r>
              <a:rPr lang="en-US" altLang="en-US" sz="2800" dirty="0">
                <a:latin typeface="David" panose="020E0502060401010101" pitchFamily="34" charset="-79"/>
                <a:cs typeface="David" panose="020E0502060401010101" pitchFamily="34" charset="-79"/>
              </a:rPr>
              <a:t>[</a:t>
            </a:r>
            <a:endParaRPr lang="he-IL" altLang="en-US" sz="2800" dirty="0">
              <a:latin typeface="David" panose="020E0502060401010101" pitchFamily="34" charset="-79"/>
              <a:cs typeface="David" panose="020E0502060401010101" pitchFamily="34" charset="-79"/>
            </a:endParaRPr>
          </a:p>
          <a:p>
            <a:pPr eaLnBrk="1" hangingPunct="1"/>
            <a:r>
              <a:rPr lang="he-IL" altLang="en-US" sz="2800" dirty="0">
                <a:latin typeface="David" panose="020E0502060401010101" pitchFamily="34" charset="-79"/>
                <a:cs typeface="David" panose="020E0502060401010101" pitchFamily="34" charset="-79"/>
              </a:rPr>
              <a:t>מערכת החיסכון הפנסיוני (בתוקף חוק והסדרה של המדינה, אבל בניהול פרטי)</a:t>
            </a:r>
          </a:p>
          <a:p>
            <a:pPr eaLnBrk="1" hangingPunct="1"/>
            <a:r>
              <a:rPr lang="he-IL" altLang="en-US" sz="2800" dirty="0">
                <a:latin typeface="David" panose="020E0502060401010101" pitchFamily="34" charset="-79"/>
                <a:cs typeface="David" panose="020E0502060401010101" pitchFamily="34" charset="-79"/>
              </a:rPr>
              <a:t>מוצרים מורכבים – בדרך כלל משלבים חיסכון (שפירותיו ייוודעו בעוד עשרות שנים) וביטוח חיים/אובדן כושר עבודה</a:t>
            </a:r>
          </a:p>
          <a:p>
            <a:pPr eaLnBrk="1" hangingPunct="1"/>
            <a:r>
              <a:rPr lang="he-IL" altLang="en-US" sz="2800" dirty="0">
                <a:latin typeface="David" panose="020E0502060401010101" pitchFamily="34" charset="-79"/>
                <a:cs typeface="David" panose="020E0502060401010101" pitchFamily="34" charset="-79"/>
              </a:rPr>
              <a:t>מגוון מוצרים: פנסיה (ותיקה וחדשה), ביטוחי "מנהלים" (ממש ישנים, משתתפים ברווחים, חדשים - אחרי 2004), גמל והשתלמות (בכל אחד מסלולי חיסכון מגוונים)</a:t>
            </a:r>
            <a:endParaRPr lang="en-US" altLang="en-US" sz="2800" dirty="0">
              <a:latin typeface="David" panose="020E0502060401010101" pitchFamily="34" charset="-79"/>
              <a:cs typeface="David" panose="020E0502060401010101" pitchFamily="34" charset="-79"/>
            </a:endParaRPr>
          </a:p>
          <a:p>
            <a:pPr eaLnBrk="1" hangingPunct="1"/>
            <a:r>
              <a:rPr lang="he-IL" altLang="en-US" sz="2800" dirty="0">
                <a:latin typeface="David" panose="020E0502060401010101" pitchFamily="34" charset="-79"/>
                <a:cs typeface="David" panose="020E0502060401010101" pitchFamily="34" charset="-79"/>
              </a:rPr>
              <a:t>פערי מידע</a:t>
            </a:r>
            <a:r>
              <a:rPr lang="en-US" altLang="en-US" sz="2800" dirty="0">
                <a:latin typeface="David" panose="020E0502060401010101" pitchFamily="34" charset="-79"/>
                <a:cs typeface="David" panose="020E0502060401010101" pitchFamily="34" charset="-79"/>
              </a:rPr>
              <a:t>/</a:t>
            </a:r>
            <a:r>
              <a:rPr lang="he-IL" altLang="en-US" sz="2800" dirty="0">
                <a:latin typeface="David" panose="020E0502060401010101" pitchFamily="34" charset="-79"/>
                <a:cs typeface="David" panose="020E0502060401010101" pitchFamily="34" charset="-79"/>
              </a:rPr>
              <a:t>בעיות </a:t>
            </a:r>
            <a:r>
              <a:rPr lang="en-US" altLang="en-US" sz="2800" dirty="0">
                <a:latin typeface="David" panose="020E0502060401010101" pitchFamily="34" charset="-79"/>
                <a:cs typeface="David" panose="020E0502060401010101" pitchFamily="34" charset="-79"/>
              </a:rPr>
              <a:t>agency</a:t>
            </a:r>
            <a:r>
              <a:rPr lang="he-IL" altLang="en-US" sz="2800" dirty="0">
                <a:latin typeface="David" panose="020E0502060401010101" pitchFamily="34" charset="-79"/>
                <a:cs typeface="David" panose="020E0502060401010101" pitchFamily="34" charset="-79"/>
              </a:rPr>
              <a:t> בין המוכר (מנהל החיסכון הפנסיוני) והחוסך/קונה + ריבוי מחירים (דמי ניהול מהפקדה, מצבירה, + הוצאות)</a:t>
            </a:r>
          </a:p>
          <a:p>
            <a:pPr eaLnBrk="1" hangingPunct="1"/>
            <a:r>
              <a:rPr lang="he-IL" altLang="en-US" sz="2800" dirty="0">
                <a:latin typeface="David" panose="020E0502060401010101" pitchFamily="34" charset="-79"/>
                <a:cs typeface="David" panose="020E0502060401010101" pitchFamily="34" charset="-79"/>
              </a:rPr>
              <a:t>סכומי כסף עצומים (מלאי + זרם)</a:t>
            </a:r>
          </a:p>
          <a:p>
            <a:pPr eaLnBrk="1" hangingPunct="1"/>
            <a:endParaRPr lang="he-IL" altLang="en-US" dirty="0">
              <a:latin typeface="David" panose="020E0502060401010101" pitchFamily="34" charset="-79"/>
              <a:cs typeface="David" panose="020E0502060401010101" pitchFamily="34" charset="-79"/>
            </a:endParaRPr>
          </a:p>
          <a:p>
            <a:pPr eaLnBrk="1" hangingPunct="1">
              <a:buFontTx/>
              <a:buNone/>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7A45-87D3-4A47-9568-C1EB5678BC3C}"/>
              </a:ext>
            </a:extLst>
          </p:cNvPr>
          <p:cNvSpPr>
            <a:spLocks noGrp="1"/>
          </p:cNvSpPr>
          <p:nvPr>
            <p:ph type="title"/>
          </p:nvPr>
        </p:nvSpPr>
        <p:spPr>
          <a:xfrm>
            <a:off x="457200" y="274638"/>
            <a:ext cx="8229600" cy="562074"/>
          </a:xfrm>
        </p:spPr>
        <p:txBody>
          <a:bodyPr/>
          <a:lstStyle/>
          <a:p>
            <a:r>
              <a:rPr lang="he-IL" dirty="0">
                <a:latin typeface="David" panose="020E0502060401010101" pitchFamily="34" charset="-79"/>
                <a:cs typeface="David" panose="020E0502060401010101" pitchFamily="34" charset="-79"/>
              </a:rPr>
              <a:t>פיזור התיק באמצעות קרנות השקעה?</a:t>
            </a:r>
            <a:endParaRPr lang="en-IL"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E9CD777E-E6A1-4BC2-A4DA-2989633C50DE}"/>
              </a:ext>
            </a:extLst>
          </p:cNvPr>
          <p:cNvSpPr>
            <a:spLocks noGrp="1"/>
          </p:cNvSpPr>
          <p:nvPr>
            <p:ph idx="1"/>
          </p:nvPr>
        </p:nvSpPr>
        <p:spPr>
          <a:xfrm>
            <a:off x="462320" y="836712"/>
            <a:ext cx="8229600" cy="6021288"/>
          </a:xfrm>
        </p:spPr>
        <p:txBody>
          <a:bodyPr/>
          <a:lstStyle/>
          <a:p>
            <a:pPr eaLnBrk="1" hangingPunct="1"/>
            <a:r>
              <a:rPr lang="he-IL" altLang="en-US" dirty="0">
                <a:latin typeface="David" panose="020E0502060401010101" pitchFamily="34" charset="-79"/>
                <a:cs typeface="David" panose="020E0502060401010101" pitchFamily="34" charset="-79"/>
              </a:rPr>
              <a:t>האם יש </a:t>
            </a:r>
            <a:r>
              <a:rPr lang="en-US" altLang="en-US" dirty="0">
                <a:latin typeface="David" panose="020E0502060401010101" pitchFamily="34" charset="-79"/>
                <a:cs typeface="David" panose="020E0502060401010101" pitchFamily="34" charset="-79"/>
              </a:rPr>
              <a:t>Diversification Benefits</a:t>
            </a:r>
            <a:r>
              <a:rPr lang="he-IL" altLang="en-US" dirty="0">
                <a:latin typeface="David" panose="020E0502060401010101" pitchFamily="34" charset="-79"/>
                <a:cs typeface="David" panose="020E0502060401010101" pitchFamily="34" charset="-79"/>
              </a:rPr>
              <a:t> מעבר לחישובי התשואה? (דיון בדו"ח ובדו"ח של קרן העושר הנורבגית): ייתכן, אם האפיקים האלה מאפשרים חשיפה לענפים שאינם ניתנים לגישה באמצעות מוצרים סחירים (ספק) </a:t>
            </a:r>
          </a:p>
          <a:p>
            <a:pPr eaLnBrk="1" hangingPunct="1"/>
            <a:r>
              <a:rPr lang="he-IL" altLang="en-US" b="1" dirty="0">
                <a:latin typeface="David" panose="020E0502060401010101" pitchFamily="34" charset="-79"/>
                <a:cs typeface="David" panose="020E0502060401010101" pitchFamily="34" charset="-79"/>
              </a:rPr>
              <a:t>פיזור סיכון </a:t>
            </a:r>
            <a:r>
              <a:rPr lang="he-IL" altLang="en-US" b="1" dirty="0" err="1">
                <a:latin typeface="David" panose="020E0502060401010101" pitchFamily="34" charset="-79"/>
                <a:cs typeface="David" panose="020E0502060401010101" pitchFamily="34" charset="-79"/>
              </a:rPr>
              <a:t>אמיתי</a:t>
            </a:r>
            <a:r>
              <a:rPr lang="he-IL" altLang="en-US" dirty="0">
                <a:latin typeface="David" panose="020E0502060401010101" pitchFamily="34" charset="-79"/>
                <a:cs typeface="David" panose="020E0502060401010101" pitchFamily="34" charset="-79"/>
              </a:rPr>
              <a:t>, להבדיל מפיזור "חשבונאי" (שנובע מכך שלא מעדכנים תשואות בתכיפות); האם אפשר היה/באיזה מחיר למכור/</a:t>
            </a:r>
            <a:r>
              <a:rPr lang="he-IL" altLang="en-US" dirty="0" err="1">
                <a:latin typeface="David" panose="020E0502060401010101" pitchFamily="34" charset="-79"/>
                <a:cs typeface="David" panose="020E0502060401010101" pitchFamily="34" charset="-79"/>
              </a:rPr>
              <a:t>להנזיל</a:t>
            </a:r>
            <a:r>
              <a:rPr lang="he-IL" altLang="en-US" dirty="0">
                <a:latin typeface="David" panose="020E0502060401010101" pitchFamily="34" charset="-79"/>
                <a:cs typeface="David" panose="020E0502060401010101" pitchFamily="34" charset="-79"/>
              </a:rPr>
              <a:t> קרן </a:t>
            </a:r>
            <a:r>
              <a:rPr lang="en-US" altLang="en-US" dirty="0">
                <a:latin typeface="David" panose="020E0502060401010101" pitchFamily="34" charset="-79"/>
                <a:cs typeface="David" panose="020E0502060401010101" pitchFamily="34" charset="-79"/>
              </a:rPr>
              <a:t>PE</a:t>
            </a:r>
            <a:r>
              <a:rPr lang="he-IL" altLang="en-US" dirty="0">
                <a:latin typeface="David" panose="020E0502060401010101" pitchFamily="34" charset="-79"/>
                <a:cs typeface="David" panose="020E0502060401010101" pitchFamily="34" charset="-79"/>
              </a:rPr>
              <a:t> במארס 2020?</a:t>
            </a:r>
          </a:p>
          <a:p>
            <a:pPr eaLnBrk="1" hangingPunct="1"/>
            <a:r>
              <a:rPr lang="he-IL" altLang="en-US" dirty="0">
                <a:latin typeface="David" panose="020E0502060401010101" pitchFamily="34" charset="-79"/>
                <a:cs typeface="David" panose="020E0502060401010101" pitchFamily="34" charset="-79"/>
              </a:rPr>
              <a:t>קושי במדידה (ספרות ענפה) כי אין "ביטא", ניסיונות רבים למדוד את הסיכון בהשקעות האלה בדרכים שונות</a:t>
            </a:r>
            <a:endParaRPr lang="en-US" altLang="en-US" dirty="0"/>
          </a:p>
          <a:p>
            <a:endParaRPr lang="en-IL" dirty="0"/>
          </a:p>
        </p:txBody>
      </p:sp>
    </p:spTree>
    <p:extLst>
      <p:ext uri="{BB962C8B-B14F-4D97-AF65-F5344CB8AC3E}">
        <p14:creationId xmlns:p14="http://schemas.microsoft.com/office/powerpoint/2010/main" val="3175598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11560" y="188640"/>
            <a:ext cx="8147050" cy="360040"/>
          </a:xfrm>
        </p:spPr>
        <p:txBody>
          <a:bodyPr/>
          <a:lstStyle/>
          <a:p>
            <a:pPr eaLnBrk="1" hangingPunct="1"/>
            <a:r>
              <a:rPr lang="he-IL" altLang="en-US" b="1" dirty="0">
                <a:latin typeface="David" panose="020E0502060401010101" pitchFamily="34" charset="-79"/>
                <a:cs typeface="David" panose="020E0502060401010101" pitchFamily="34" charset="-79"/>
              </a:rPr>
              <a:t>עקרונות המדיניות המוצעת</a:t>
            </a:r>
            <a:endParaRPr lang="en-US" altLang="en-US"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07504" y="764704"/>
            <a:ext cx="8928992" cy="5977409"/>
          </a:xfrm>
        </p:spPr>
        <p:txBody>
          <a:bodyPr/>
          <a:lstStyle/>
          <a:p>
            <a:pPr eaLnBrk="1" hangingPunct="1"/>
            <a:r>
              <a:rPr lang="he-IL" altLang="en-US" sz="2800" dirty="0">
                <a:latin typeface="David" panose="020E0502060401010101" pitchFamily="34" charset="-79"/>
                <a:cs typeface="David" panose="020E0502060401010101" pitchFamily="34" charset="-79"/>
              </a:rPr>
              <a:t>פתרון בעיית יסוד: שוק שבו קשה לקיים תחרות מלאה בגלל פערי המידע, גם אם מספר השחקנים ומדדי הריכוזיות "סבירים" [אין הרבה כניסה של מתווכים חדשים, קשה להשוות מחירים לעולם...]</a:t>
            </a:r>
          </a:p>
          <a:p>
            <a:pPr eaLnBrk="1" hangingPunct="1"/>
            <a:r>
              <a:rPr lang="he-IL" altLang="en-US" sz="2800" dirty="0">
                <a:latin typeface="David" panose="020E0502060401010101" pitchFamily="34" charset="-79"/>
                <a:cs typeface="David" panose="020E0502060401010101" pitchFamily="34" charset="-79"/>
              </a:rPr>
              <a:t>פתרון בעיית יסוד: התמריצים של מנהלי החיסכון הפנסיוני צריכים לשקף את אלה של החוסך (</a:t>
            </a:r>
            <a:r>
              <a:rPr lang="en-US" altLang="en-US" sz="2800" dirty="0">
                <a:latin typeface="David" panose="020E0502060401010101" pitchFamily="34" charset="-79"/>
                <a:cs typeface="David" panose="020E0502060401010101" pitchFamily="34" charset="-79"/>
              </a:rPr>
              <a:t>alignment of interests</a:t>
            </a:r>
            <a:r>
              <a:rPr lang="he-IL" altLang="en-US" sz="2800" dirty="0">
                <a:latin typeface="David" panose="020E0502060401010101" pitchFamily="34" charset="-79"/>
                <a:cs typeface="David" panose="020E0502060401010101" pitchFamily="34" charset="-79"/>
              </a:rPr>
              <a:t>)</a:t>
            </a:r>
          </a:p>
          <a:p>
            <a:pPr eaLnBrk="1" hangingPunct="1"/>
            <a:r>
              <a:rPr lang="he-IL" altLang="en-US" sz="2800" dirty="0">
                <a:latin typeface="David" panose="020E0502060401010101" pitchFamily="34" charset="-79"/>
                <a:cs typeface="David" panose="020E0502060401010101" pitchFamily="34" charset="-79"/>
              </a:rPr>
              <a:t>שיפור המידע לחוסך ומתן יכולת בחירה (ערך כשלעצמו + עידוד התחרות)</a:t>
            </a:r>
          </a:p>
          <a:p>
            <a:pPr marL="0" indent="0" eaLnBrk="1" hangingPunct="1">
              <a:buNone/>
            </a:pPr>
            <a:r>
              <a:rPr lang="he-IL" altLang="en-US" sz="2800" dirty="0">
                <a:latin typeface="David" panose="020E0502060401010101" pitchFamily="34" charset="-79"/>
                <a:cs typeface="David" panose="020E0502060401010101" pitchFamily="34" charset="-79"/>
                <a:sym typeface="Wingdings" panose="05000000000000000000" pitchFamily="2" charset="2"/>
              </a:rPr>
              <a:t>==&gt; </a:t>
            </a:r>
            <a:r>
              <a:rPr lang="he-IL" altLang="en-US" sz="2800" dirty="0">
                <a:latin typeface="David" panose="020E0502060401010101" pitchFamily="34" charset="-79"/>
                <a:cs typeface="David" panose="020E0502060401010101" pitchFamily="34" charset="-79"/>
              </a:rPr>
              <a:t>ניסיון לפתור גם את ניגודי העניינים שעלולים להתעורר בהשקעות "יקרות" (קרנות השקעה בעיקר) וגם בהשקעות "אקטיביות מדי" בנכסים סחירים על ידי שינויים מבניים שיחליפו את המגבלה הקיימת (השרירותית) על העלויות שאפשר להשית על החוסך</a:t>
            </a:r>
          </a:p>
          <a:p>
            <a:pPr eaLnBrk="1" hangingPunct="1"/>
            <a:endParaRPr lang="en-US" altLang="en-US" dirty="0"/>
          </a:p>
        </p:txBody>
      </p:sp>
    </p:spTree>
    <p:extLst>
      <p:ext uri="{BB962C8B-B14F-4D97-AF65-F5344CB8AC3E}">
        <p14:creationId xmlns:p14="http://schemas.microsoft.com/office/powerpoint/2010/main" val="3039901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A050-FAAF-44D0-B693-0B5B37E7D174}"/>
              </a:ext>
            </a:extLst>
          </p:cNvPr>
          <p:cNvSpPr>
            <a:spLocks noGrp="1"/>
          </p:cNvSpPr>
          <p:nvPr>
            <p:ph type="title"/>
          </p:nvPr>
        </p:nvSpPr>
        <p:spPr>
          <a:xfrm>
            <a:off x="457200" y="274638"/>
            <a:ext cx="8229600" cy="346050"/>
          </a:xfrm>
        </p:spPr>
        <p:txBody>
          <a:bodyPr/>
          <a:lstStyle/>
          <a:p>
            <a:br>
              <a:rPr lang="he-IL" b="1" dirty="0">
                <a:latin typeface="David" panose="020E0502060401010101" pitchFamily="34" charset="-79"/>
                <a:cs typeface="David" panose="020E0502060401010101" pitchFamily="34" charset="-79"/>
              </a:rPr>
            </a:br>
            <a:r>
              <a:rPr lang="he-IL" b="1" dirty="0">
                <a:latin typeface="David" panose="020E0502060401010101" pitchFamily="34" charset="-79"/>
                <a:cs typeface="David" panose="020E0502060401010101" pitchFamily="34" charset="-79"/>
              </a:rPr>
              <a:t>שלוש המלצות מרכזיות</a:t>
            </a:r>
            <a:br>
              <a:rPr lang="en-IL" dirty="0"/>
            </a:br>
            <a:endParaRPr lang="en-IL" dirty="0"/>
          </a:p>
        </p:txBody>
      </p:sp>
      <p:sp>
        <p:nvSpPr>
          <p:cNvPr id="3" name="Content Placeholder 2">
            <a:extLst>
              <a:ext uri="{FF2B5EF4-FFF2-40B4-BE49-F238E27FC236}">
                <a16:creationId xmlns:a16="http://schemas.microsoft.com/office/drawing/2014/main" id="{4590AD87-3F0C-4E39-86E0-255DD3FDED5F}"/>
              </a:ext>
            </a:extLst>
          </p:cNvPr>
          <p:cNvSpPr>
            <a:spLocks noGrp="1"/>
          </p:cNvSpPr>
          <p:nvPr>
            <p:ph idx="1"/>
          </p:nvPr>
        </p:nvSpPr>
        <p:spPr>
          <a:xfrm>
            <a:off x="0" y="764704"/>
            <a:ext cx="8964488" cy="6093296"/>
          </a:xfrm>
        </p:spPr>
        <p:txBody>
          <a:bodyPr/>
          <a:lstStyle/>
          <a:p>
            <a:pPr marL="514350" lvl="0" indent="-514350">
              <a:buFont typeface="+mj-lt"/>
              <a:buAutoNum type="arabicPeriod"/>
            </a:pPr>
            <a:r>
              <a:rPr lang="he-IL" sz="3100" dirty="0">
                <a:latin typeface="David" panose="020E0502060401010101" pitchFamily="34" charset="-79"/>
                <a:cs typeface="David" panose="020E0502060401010101" pitchFamily="34" charset="-79"/>
              </a:rPr>
              <a:t>שינוי של מבנה דמי הניהול ומעבר, במידת האפשר, למחיר יחיד וידוע מראש, הכולל גם את דמי הניהול וגם את ההוצאות לסוגיהן, ומחושב כשיעור מהצבירה בלבד (שלושה מחירים שאחד מהם נגבה בדיעבד – מצב לא רצוי) </a:t>
            </a:r>
          </a:p>
          <a:p>
            <a:pPr marL="514350" lvl="0" indent="-514350">
              <a:buFont typeface="+mj-lt"/>
              <a:buAutoNum type="arabicPeriod"/>
            </a:pPr>
            <a:r>
              <a:rPr lang="he-IL" sz="3100" dirty="0">
                <a:latin typeface="David" panose="020E0502060401010101" pitchFamily="34" charset="-79"/>
                <a:cs typeface="David" panose="020E0502060401010101" pitchFamily="34" charset="-79"/>
              </a:rPr>
              <a:t>עידוד מסלולי השקעה פסיביים בעלות נמוכה שכל אחד מהם יעקוב אחרי מספר (גדול הרבה יותר ממה שמוצע היום) של מדדי מניות ומדדי איגרות חוב מרכזיים בארץ ובעולם</a:t>
            </a:r>
          </a:p>
          <a:p>
            <a:pPr marL="514350" lvl="0" indent="-514350">
              <a:buFont typeface="+mj-lt"/>
              <a:buAutoNum type="arabicPeriod"/>
            </a:pPr>
            <a:r>
              <a:rPr lang="he-IL" sz="3100" dirty="0">
                <a:latin typeface="David" panose="020E0502060401010101" pitchFamily="34" charset="-79"/>
                <a:cs typeface="David" panose="020E0502060401010101" pitchFamily="34" charset="-79"/>
              </a:rPr>
              <a:t>מתן אפשרות לגופים המוסדיים להציע מסלולי השקעה עם דמי ניהול מבוססי ביצועים, שיחושבו באופן סימטרי על בסיס ארוך טווח מעל ומתחת למדדי ייחוס </a:t>
            </a:r>
          </a:p>
          <a:p>
            <a:pPr marL="0" lvl="0" indent="0">
              <a:buNone/>
            </a:pPr>
            <a:r>
              <a:rPr lang="he-IL" sz="2000" dirty="0">
                <a:latin typeface="David" panose="020E0502060401010101" pitchFamily="34" charset="-79"/>
                <a:cs typeface="David" panose="020E0502060401010101" pitchFamily="34" charset="-79"/>
              </a:rPr>
              <a:t>	(ברוח המלצות ה- , </a:t>
            </a:r>
            <a:r>
              <a:rPr lang="en-US" sz="2000" dirty="0">
                <a:latin typeface="David" panose="020E0502060401010101" pitchFamily="34" charset="-79"/>
                <a:cs typeface="David" panose="020E0502060401010101" pitchFamily="34" charset="-79"/>
              </a:rPr>
              <a:t>OECD</a:t>
            </a:r>
            <a:r>
              <a:rPr lang="he-IL" sz="2000" dirty="0">
                <a:latin typeface="David" panose="020E0502060401010101" pitchFamily="34" charset="-79"/>
                <a:cs typeface="David" panose="020E0502060401010101" pitchFamily="34" charset="-79"/>
              </a:rPr>
              <a:t> והניסיון ביפן)</a:t>
            </a:r>
            <a:endParaRPr lang="en-IL" sz="2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09414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A050-FAAF-44D0-B693-0B5B37E7D174}"/>
              </a:ext>
            </a:extLst>
          </p:cNvPr>
          <p:cNvSpPr>
            <a:spLocks noGrp="1"/>
          </p:cNvSpPr>
          <p:nvPr>
            <p:ph type="title"/>
          </p:nvPr>
        </p:nvSpPr>
        <p:spPr>
          <a:xfrm>
            <a:off x="457200" y="274638"/>
            <a:ext cx="8229600" cy="346050"/>
          </a:xfrm>
        </p:spPr>
        <p:txBody>
          <a:bodyPr/>
          <a:lstStyle/>
          <a:p>
            <a:br>
              <a:rPr lang="he-IL" b="1" dirty="0">
                <a:latin typeface="David" panose="020E0502060401010101" pitchFamily="34" charset="-79"/>
                <a:cs typeface="David" panose="020E0502060401010101" pitchFamily="34" charset="-79"/>
              </a:rPr>
            </a:br>
            <a:r>
              <a:rPr lang="he-IL" b="1" dirty="0">
                <a:latin typeface="David" panose="020E0502060401010101" pitchFamily="34" charset="-79"/>
                <a:cs typeface="David" panose="020E0502060401010101" pitchFamily="34" charset="-79"/>
              </a:rPr>
              <a:t>המלצות נוספות</a:t>
            </a:r>
            <a:br>
              <a:rPr lang="en-IL" dirty="0"/>
            </a:br>
            <a:endParaRPr lang="en-IL" dirty="0"/>
          </a:p>
        </p:txBody>
      </p:sp>
      <p:sp>
        <p:nvSpPr>
          <p:cNvPr id="3" name="Content Placeholder 2">
            <a:extLst>
              <a:ext uri="{FF2B5EF4-FFF2-40B4-BE49-F238E27FC236}">
                <a16:creationId xmlns:a16="http://schemas.microsoft.com/office/drawing/2014/main" id="{4590AD87-3F0C-4E39-86E0-255DD3FDED5F}"/>
              </a:ext>
            </a:extLst>
          </p:cNvPr>
          <p:cNvSpPr>
            <a:spLocks noGrp="1"/>
          </p:cNvSpPr>
          <p:nvPr>
            <p:ph idx="1"/>
          </p:nvPr>
        </p:nvSpPr>
        <p:spPr>
          <a:xfrm>
            <a:off x="457200" y="836712"/>
            <a:ext cx="8229600" cy="5760640"/>
          </a:xfrm>
        </p:spPr>
        <p:txBody>
          <a:bodyPr/>
          <a:lstStyle/>
          <a:p>
            <a:pPr marL="0" lvl="0" indent="0">
              <a:buNone/>
            </a:pPr>
            <a:r>
              <a:rPr lang="he-IL" sz="2800" dirty="0">
                <a:latin typeface="David" panose="020E0502060401010101" pitchFamily="34" charset="-79"/>
                <a:cs typeface="David" panose="020E0502060401010101" pitchFamily="34" charset="-79"/>
              </a:rPr>
              <a:t>4. </a:t>
            </a:r>
            <a:r>
              <a:rPr lang="he-IL" dirty="0">
                <a:latin typeface="David" panose="020E0502060401010101" pitchFamily="34" charset="-79"/>
                <a:cs typeface="David" panose="020E0502060401010101" pitchFamily="34" charset="-79"/>
              </a:rPr>
              <a:t>שיפור שקיפות המידע המוצג לרשות המפקחת ולחוסך, גם בדיווחים התקופתיים וגם באתרי האינטרנט הרשמיים, בפרט בכל הנוגע לתשואות של קרנות ההשקעה הלא-סחירות </a:t>
            </a:r>
          </a:p>
          <a:p>
            <a:pPr marL="0" lvl="0" indent="0">
              <a:buNone/>
            </a:pPr>
            <a:r>
              <a:rPr lang="he-IL" dirty="0">
                <a:latin typeface="David" panose="020E0502060401010101" pitchFamily="34" charset="-79"/>
                <a:cs typeface="David" panose="020E0502060401010101" pitchFamily="34" charset="-79"/>
              </a:rPr>
              <a:t>5. שיפור הליכי ההחלטה של ועדות ההשקעה של הגופים המוסדיים בכל הנוגע להשקעה בקרנות השקעה לא סחירות (בחירת אלטרנטיבה היפותטית במועד ביצוע ההשקעה), ושיפור יכולות הפיקוח של רשות שוק ההון באופן כללי ובפרט על השקעות באפיקים אלה</a:t>
            </a:r>
          </a:p>
          <a:p>
            <a:pPr marL="0" lvl="0" indent="0">
              <a:buNone/>
            </a:pPr>
            <a:r>
              <a:rPr lang="he-IL" dirty="0">
                <a:latin typeface="David" panose="020E0502060401010101" pitchFamily="34" charset="-79"/>
                <a:cs typeface="David" panose="020E0502060401010101" pitchFamily="34" charset="-79"/>
              </a:rPr>
              <a:t>6.חשיבות קיומו של ייעוץ אובייקטיבי ונגיש לחוסך</a:t>
            </a:r>
            <a:endParaRPr lang="en-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46350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88640"/>
            <a:ext cx="8928992" cy="1008112"/>
          </a:xfrm>
        </p:spPr>
        <p:txBody>
          <a:bodyPr/>
          <a:lstStyle/>
          <a:p>
            <a:pPr eaLnBrk="1" hangingPunct="1"/>
            <a:r>
              <a:rPr lang="he-IL" altLang="en-US" sz="4000" b="1" dirty="0"/>
              <a:t>מסלול בדמי ניהול מצבירה בלבד בשיטת ״</a:t>
            </a:r>
            <a:r>
              <a:rPr lang="he-IL" altLang="en-US" sz="4000" b="1" dirty="0" err="1"/>
              <a:t>הכל</a:t>
            </a:r>
            <a:r>
              <a:rPr lang="he-IL" altLang="en-US" sz="4000" b="1" dirty="0"/>
              <a:t> כלול״:</a:t>
            </a:r>
            <a:endParaRPr lang="en-US" altLang="en-US" sz="4000" b="1" dirty="0"/>
          </a:p>
        </p:txBody>
      </p:sp>
      <p:sp>
        <p:nvSpPr>
          <p:cNvPr id="3075" name="Rectangle 3"/>
          <p:cNvSpPr>
            <a:spLocks noGrp="1" noChangeArrowheads="1"/>
          </p:cNvSpPr>
          <p:nvPr>
            <p:ph type="body" idx="1"/>
          </p:nvPr>
        </p:nvSpPr>
        <p:spPr>
          <a:xfrm>
            <a:off x="107504" y="1340767"/>
            <a:ext cx="9036496" cy="5401345"/>
          </a:xfrm>
        </p:spPr>
        <p:txBody>
          <a:bodyPr/>
          <a:lstStyle/>
          <a:p>
            <a:pPr eaLnBrk="1" hangingPunct="1"/>
            <a:r>
              <a:rPr lang="he-IL" altLang="en-US" dirty="0">
                <a:latin typeface="David" panose="020E0502060401010101" pitchFamily="34" charset="-79"/>
                <a:cs typeface="David" panose="020E0502060401010101" pitchFamily="34" charset="-79"/>
              </a:rPr>
              <a:t>כל ההוצאות (כמעט) יכללו במחיר אחד</a:t>
            </a:r>
            <a:r>
              <a:rPr lang="en-US" altLang="en-US" dirty="0">
                <a:latin typeface="David" panose="020E0502060401010101" pitchFamily="34" charset="-79"/>
                <a:cs typeface="David" panose="020E0502060401010101" pitchFamily="34" charset="-79"/>
              </a:rPr>
              <a:t> </a:t>
            </a:r>
            <a:r>
              <a:rPr lang="he-IL" altLang="en-US" dirty="0">
                <a:latin typeface="David" panose="020E0502060401010101" pitchFamily="34" charset="-79"/>
                <a:cs typeface="David" panose="020E0502060401010101" pitchFamily="34" charset="-79"/>
              </a:rPr>
              <a:t> במונחי אחוזים מהצבירה שיהיה ידוע מראש ויאפשר ללקוח השוואת מחירים קלה יחסית (במקום שלושה מחירים היום; ללא דמי ניהול מהפקדה וללא "הוצאות" בדיעבד)</a:t>
            </a:r>
          </a:p>
          <a:p>
            <a:pPr eaLnBrk="1" hangingPunct="1"/>
            <a:r>
              <a:rPr lang="he-IL" altLang="en-US" b="1" dirty="0">
                <a:latin typeface="David" panose="020E0502060401010101" pitchFamily="34" charset="-79"/>
                <a:cs typeface="David" panose="020E0502060401010101" pitchFamily="34" charset="-79"/>
              </a:rPr>
              <a:t>תתכן השקעה באפיקים לא סחירים/יקרים אבל בתכנון מראש בהתאם למדיניות ההשקעה המוצהרת </a:t>
            </a:r>
            <a:r>
              <a:rPr lang="he-IL" altLang="en-US" dirty="0">
                <a:latin typeface="David" panose="020E0502060401010101" pitchFamily="34" charset="-79"/>
                <a:cs typeface="David" panose="020E0502060401010101" pitchFamily="34" charset="-79"/>
              </a:rPr>
              <a:t>(כדי לכלול את העלויות הצפויות בדמי הניהול), </a:t>
            </a:r>
            <a:r>
              <a:rPr lang="he-IL" altLang="en-US" b="1" dirty="0">
                <a:latin typeface="David" panose="020E0502060401010101" pitchFamily="34" charset="-79"/>
                <a:cs typeface="David" panose="020E0502060401010101" pitchFamily="34" charset="-79"/>
              </a:rPr>
              <a:t>אין "ספונטניות"</a:t>
            </a:r>
            <a:r>
              <a:rPr lang="he-IL" altLang="en-US" dirty="0">
                <a:latin typeface="David" panose="020E0502060401010101" pitchFamily="34" charset="-79"/>
                <a:cs typeface="David" panose="020E0502060401010101" pitchFamily="34" charset="-79"/>
              </a:rPr>
              <a:t>/"ניצול הזדמנויות"; עבודה לפי מגבלת תקציב אנדוגנית שכל גוף יקבע לעצמו (במקום מגבלת ה-0.25 האקסוגנית) </a:t>
            </a:r>
          </a:p>
        </p:txBody>
      </p:sp>
    </p:spTree>
    <p:extLst>
      <p:ext uri="{BB962C8B-B14F-4D97-AF65-F5344CB8AC3E}">
        <p14:creationId xmlns:p14="http://schemas.microsoft.com/office/powerpoint/2010/main" val="308458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88640"/>
            <a:ext cx="8928992" cy="576064"/>
          </a:xfrm>
        </p:spPr>
        <p:txBody>
          <a:bodyPr/>
          <a:lstStyle/>
          <a:p>
            <a:pPr eaLnBrk="1" hangingPunct="1"/>
            <a:r>
              <a:rPr lang="he-IL" altLang="en-US" sz="4000" b="1" dirty="0">
                <a:latin typeface="David" panose="020E0502060401010101" pitchFamily="34" charset="-79"/>
                <a:cs typeface="David" panose="020E0502060401010101" pitchFamily="34" charset="-79"/>
              </a:rPr>
              <a:t>חולשות בשיטת ״</a:t>
            </a:r>
            <a:r>
              <a:rPr lang="he-IL" altLang="en-US" sz="4000" b="1" dirty="0" err="1">
                <a:latin typeface="David" panose="020E0502060401010101" pitchFamily="34" charset="-79"/>
                <a:cs typeface="David" panose="020E0502060401010101" pitchFamily="34" charset="-79"/>
              </a:rPr>
              <a:t>הכל</a:t>
            </a:r>
            <a:r>
              <a:rPr lang="he-IL" altLang="en-US" sz="4000" b="1" dirty="0">
                <a:latin typeface="David" panose="020E0502060401010101" pitchFamily="34" charset="-79"/>
                <a:cs typeface="David" panose="020E0502060401010101" pitchFamily="34" charset="-79"/>
              </a:rPr>
              <a:t> כלול״</a:t>
            </a:r>
            <a:endParaRPr lang="en-US" altLang="en-US" sz="4000"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07504" y="764704"/>
            <a:ext cx="9036496" cy="5977409"/>
          </a:xfrm>
        </p:spPr>
        <p:txBody>
          <a:bodyPr/>
          <a:lstStyle/>
          <a:p>
            <a:pPr eaLnBrk="1" hangingPunct="1"/>
            <a:r>
              <a:rPr lang="he-IL" altLang="en-US" sz="2800" dirty="0">
                <a:latin typeface="David" panose="020E0502060401010101" pitchFamily="34" charset="-79"/>
                <a:cs typeface="David" panose="020E0502060401010101" pitchFamily="34" charset="-79"/>
              </a:rPr>
              <a:t>בעיית ה- </a:t>
            </a:r>
            <a:r>
              <a:rPr lang="en-US" altLang="en-US" sz="2800" dirty="0">
                <a:latin typeface="David" panose="020E0502060401010101" pitchFamily="34" charset="-79"/>
                <a:cs typeface="David" panose="020E0502060401010101" pitchFamily="34" charset="-79"/>
              </a:rPr>
              <a:t>equivalence</a:t>
            </a:r>
            <a:r>
              <a:rPr lang="he-IL" altLang="en-US" sz="2800" dirty="0">
                <a:latin typeface="David" panose="020E0502060401010101" pitchFamily="34" charset="-79"/>
                <a:cs typeface="David" panose="020E0502060401010101" pitchFamily="34" charset="-79"/>
              </a:rPr>
              <a:t> בין צורות שונות לביצוע אותה השקעה – באמצעות חברה סחירה (כשהתשלום ל-</a:t>
            </a:r>
            <a:r>
              <a:rPr lang="en-US" altLang="en-US" sz="2800" dirty="0">
                <a:latin typeface="David" panose="020E0502060401010101" pitchFamily="34" charset="-79"/>
                <a:cs typeface="David" panose="020E0502060401010101" pitchFamily="34" charset="-79"/>
              </a:rPr>
              <a:t>GP</a:t>
            </a:r>
            <a:r>
              <a:rPr lang="he-IL" altLang="en-US" sz="2800" dirty="0">
                <a:latin typeface="David" panose="020E0502060401010101" pitchFamily="34" charset="-79"/>
                <a:cs typeface="David" panose="020E0502060401010101" pitchFamily="34" charset="-79"/>
              </a:rPr>
              <a:t> או למתווך משתקף במחיר המניה) לעומת השקעה באמצעות קרן השקעות פרטית (2+20 ל-</a:t>
            </a:r>
            <a:r>
              <a:rPr lang="en-US" altLang="en-US" sz="2800" dirty="0">
                <a:latin typeface="David" panose="020E0502060401010101" pitchFamily="34" charset="-79"/>
                <a:cs typeface="David" panose="020E0502060401010101" pitchFamily="34" charset="-79"/>
              </a:rPr>
              <a:t>GP</a:t>
            </a:r>
            <a:r>
              <a:rPr lang="he-IL" altLang="en-US" sz="2800" dirty="0">
                <a:latin typeface="David" panose="020E0502060401010101" pitchFamily="34" charset="-79"/>
                <a:cs typeface="David" panose="020E0502060401010101" pitchFamily="34" charset="-79"/>
              </a:rPr>
              <a:t> כשה-2% כלול בדמי הניהול) + תמריץ לשינוי החוזים?</a:t>
            </a:r>
          </a:p>
          <a:p>
            <a:pPr eaLnBrk="1" hangingPunct="1"/>
            <a:r>
              <a:rPr lang="he-IL" altLang="en-US" sz="2800" dirty="0">
                <a:latin typeface="David" panose="020E0502060401010101" pitchFamily="34" charset="-79"/>
                <a:cs typeface="David" panose="020E0502060401010101" pitchFamily="34" charset="-79"/>
              </a:rPr>
              <a:t>השפעה על חובות הנאמנות של הגוף המנהל? (</a:t>
            </a:r>
            <a:r>
              <a:rPr lang="he-IL" altLang="en-US" sz="2800" dirty="0" err="1">
                <a:latin typeface="David" panose="020E0502060401010101" pitchFamily="34" charset="-79"/>
                <a:cs typeface="David" panose="020E0502060401010101" pitchFamily="34" charset="-79"/>
              </a:rPr>
              <a:t>מיכסום</a:t>
            </a:r>
            <a:r>
              <a:rPr lang="he-IL" altLang="en-US" sz="2800" dirty="0">
                <a:latin typeface="David" panose="020E0502060401010101" pitchFamily="34" charset="-79"/>
                <a:cs typeface="David" panose="020E0502060401010101" pitchFamily="34" charset="-79"/>
              </a:rPr>
              <a:t> תשואה ברוטו או תשואה בניכוי הוצאות?)</a:t>
            </a:r>
          </a:p>
          <a:p>
            <a:pPr eaLnBrk="1" hangingPunct="1"/>
            <a:r>
              <a:rPr lang="he-IL" altLang="en-US" sz="2800" dirty="0">
                <a:latin typeface="David" panose="020E0502060401010101" pitchFamily="34" charset="-79"/>
                <a:cs typeface="David" panose="020E0502060401010101" pitchFamily="34" charset="-79"/>
              </a:rPr>
              <a:t>חוסכים עם חוזים ארוכי טווח הכוללים התחייבות של הגוף המנהל לדמי ניהול במתכונת הקיימת (הפקדה, צבירה, הוצאות), מה שעלול ליצור "דור א' " ו-"דור ב' " באותו מסלול</a:t>
            </a:r>
          </a:p>
          <a:p>
            <a:pPr eaLnBrk="1" hangingPunct="1"/>
            <a:r>
              <a:rPr lang="he-IL" altLang="en-US" sz="2800" b="1" dirty="0">
                <a:latin typeface="David" panose="020E0502060401010101" pitchFamily="34" charset="-79"/>
                <a:cs typeface="David" panose="020E0502060401010101" pitchFamily="34" charset="-79"/>
              </a:rPr>
              <a:t>פתרון אפשרי: מחיר כולל הצגתי (+ וריאציה "היברידית" בדו"ח)</a:t>
            </a:r>
          </a:p>
          <a:p>
            <a:pPr marL="0" indent="0" eaLnBrk="1" hangingPunct="1">
              <a:buNone/>
            </a:pPr>
            <a:r>
              <a:rPr lang="he-IL" altLang="en-US" sz="2800" b="1" dirty="0">
                <a:latin typeface="David" panose="020E0502060401010101" pitchFamily="34" charset="-79"/>
                <a:cs typeface="David" panose="020E0502060401010101" pitchFamily="34" charset="-79"/>
              </a:rPr>
              <a:t>המשך שיטת התמחור הקיימת עם הצגה של סך כל העלויות במונחי אחוזים מהתשואה ובכלל זה הצהרה על העלויות הצפויות (עם סטייה אפשרית בדיעבד)</a:t>
            </a:r>
            <a:endParaRPr lang="en-US" altLang="en-US"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647095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88639"/>
            <a:ext cx="8928992" cy="576065"/>
          </a:xfrm>
        </p:spPr>
        <p:txBody>
          <a:bodyPr/>
          <a:lstStyle/>
          <a:p>
            <a:pPr eaLnBrk="1" hangingPunct="1"/>
            <a:r>
              <a:rPr lang="he-IL" altLang="en-US" sz="4000" b="1" dirty="0">
                <a:latin typeface="David" panose="020E0502060401010101" pitchFamily="34" charset="-79"/>
                <a:cs typeface="David" panose="020E0502060401010101" pitchFamily="34" charset="-79"/>
              </a:rPr>
              <a:t>עוד סוגיות הקשורות למסלול "</a:t>
            </a:r>
            <a:r>
              <a:rPr lang="he-IL" altLang="en-US" sz="4000" b="1" dirty="0" err="1">
                <a:latin typeface="David" panose="020E0502060401010101" pitchFamily="34" charset="-79"/>
                <a:cs typeface="David" panose="020E0502060401010101" pitchFamily="34" charset="-79"/>
              </a:rPr>
              <a:t>הכל</a:t>
            </a:r>
            <a:r>
              <a:rPr lang="he-IL" altLang="en-US" sz="4000" b="1" dirty="0">
                <a:latin typeface="David" panose="020E0502060401010101" pitchFamily="34" charset="-79"/>
                <a:cs typeface="David" panose="020E0502060401010101" pitchFamily="34" charset="-79"/>
              </a:rPr>
              <a:t> כלול"</a:t>
            </a:r>
            <a:endParaRPr lang="en-US" altLang="en-US" sz="4000"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07504" y="764704"/>
            <a:ext cx="9036496" cy="5977409"/>
          </a:xfrm>
        </p:spPr>
        <p:txBody>
          <a:bodyPr/>
          <a:lstStyle/>
          <a:p>
            <a:pPr eaLnBrk="1" hangingPunct="1"/>
            <a:r>
              <a:rPr lang="he-IL" altLang="en-US" sz="2600" dirty="0">
                <a:latin typeface="David" panose="020E0502060401010101" pitchFamily="34" charset="-79"/>
                <a:cs typeface="David" panose="020E0502060401010101" pitchFamily="34" charset="-79"/>
              </a:rPr>
              <a:t>תמריץ למנהל החיסכון להציע ל-</a:t>
            </a:r>
            <a:r>
              <a:rPr lang="en-US" altLang="en-US" sz="2600" dirty="0">
                <a:latin typeface="David" panose="020E0502060401010101" pitchFamily="34" charset="-79"/>
                <a:cs typeface="David" panose="020E0502060401010101" pitchFamily="34" charset="-79"/>
              </a:rPr>
              <a:t>GP</a:t>
            </a:r>
            <a:r>
              <a:rPr lang="he-IL" altLang="en-US" sz="2600" dirty="0">
                <a:latin typeface="David" panose="020E0502060401010101" pitchFamily="34" charset="-79"/>
                <a:cs typeface="David" panose="020E0502060401010101" pitchFamily="34" charset="-79"/>
              </a:rPr>
              <a:t> 0+40 במקום 2+20? למשל, עלויות קניית המגרש בברלין "על המוכר" תמורת תשואה נמוכה יותר למשקיע המוסדי? [אפשרי מול מתווכים קטנים יחסית, מקומיים בעיקר]</a:t>
            </a:r>
          </a:p>
          <a:p>
            <a:pPr eaLnBrk="1" hangingPunct="1"/>
            <a:r>
              <a:rPr lang="he-IL" altLang="en-US" sz="2600" dirty="0">
                <a:latin typeface="David" panose="020E0502060401010101" pitchFamily="34" charset="-79"/>
                <a:cs typeface="David" panose="020E0502060401010101" pitchFamily="34" charset="-79"/>
              </a:rPr>
              <a:t>דמי הצלחה של קרנות השקעה (</a:t>
            </a:r>
            <a:r>
              <a:rPr lang="en-US" altLang="en-US" sz="2600" dirty="0">
                <a:latin typeface="David" panose="020E0502060401010101" pitchFamily="34" charset="-79"/>
                <a:cs typeface="David" panose="020E0502060401010101" pitchFamily="34" charset="-79"/>
              </a:rPr>
              <a:t>carry</a:t>
            </a:r>
            <a:r>
              <a:rPr lang="he-IL" altLang="en-US" sz="2600" dirty="0">
                <a:latin typeface="David" panose="020E0502060401010101" pitchFamily="34" charset="-79"/>
                <a:cs typeface="David" panose="020E0502060401010101" pitchFamily="34" charset="-79"/>
              </a:rPr>
              <a:t>, בד"כ 20% מהתשואה בדיעבד) לא ייכללו במחיר הכולל </a:t>
            </a:r>
          </a:p>
          <a:p>
            <a:pPr eaLnBrk="1" hangingPunct="1"/>
            <a:r>
              <a:rPr lang="he-IL" altLang="en-US" sz="2600" dirty="0">
                <a:latin typeface="David" panose="020E0502060401010101" pitchFamily="34" charset="-79"/>
                <a:cs typeface="David" panose="020E0502060401010101" pitchFamily="34" charset="-79"/>
              </a:rPr>
              <a:t>נדרש פיקוח על החוזים מול מנהלי החיסכון החיצוניים כמו שהרשות מפקחת מדגמית על פוליסות ביטוח (כדי לוודא שאין הטיה לחוזים עם מחיר גלוי/מדווח נמוך ותשואה נמוכה בדיעבד)?</a:t>
            </a:r>
          </a:p>
          <a:p>
            <a:pPr eaLnBrk="1" hangingPunct="1"/>
            <a:r>
              <a:rPr lang="he-IL" altLang="en-US" sz="2600" dirty="0">
                <a:latin typeface="David" panose="020E0502060401010101" pitchFamily="34" charset="-79"/>
                <a:cs typeface="David" panose="020E0502060401010101" pitchFamily="34" charset="-79"/>
              </a:rPr>
              <a:t>פיקוח על סטייה בדיעבד ממדיניות ההשקעה שנקבעה מראש?</a:t>
            </a:r>
          </a:p>
          <a:p>
            <a:pPr eaLnBrk="1" hangingPunct="1"/>
            <a:r>
              <a:rPr lang="he-IL" altLang="en-US" sz="2600" dirty="0">
                <a:latin typeface="David" panose="020E0502060401010101" pitchFamily="34" charset="-79"/>
                <a:cs typeface="David" panose="020E0502060401010101" pitchFamily="34" charset="-79"/>
              </a:rPr>
              <a:t>[לחץ תחרותי – אם ההשקעות האלה טובות, זה אמור להתבטא בתשואות ובזרמי כסף לגוף המנהל]</a:t>
            </a:r>
          </a:p>
          <a:p>
            <a:pPr eaLnBrk="1" hangingPunct="1"/>
            <a:r>
              <a:rPr lang="he-IL" altLang="en-US" sz="2600" dirty="0">
                <a:latin typeface="David" panose="020E0502060401010101" pitchFamily="34" charset="-79"/>
                <a:cs typeface="David" panose="020E0502060401010101" pitchFamily="34" charset="-79"/>
              </a:rPr>
              <a:t>[פתרונות אפשריים לחוסכים עם צבירה נמוכה שהיום משלמים דמי ניהול בעיקר מההפקדות]</a:t>
            </a:r>
          </a:p>
          <a:p>
            <a:pPr eaLnBrk="1" hangingPunct="1"/>
            <a:endParaRPr lang="en-US" altLang="en-US" dirty="0"/>
          </a:p>
        </p:txBody>
      </p:sp>
    </p:spTree>
    <p:extLst>
      <p:ext uri="{BB962C8B-B14F-4D97-AF65-F5344CB8AC3E}">
        <p14:creationId xmlns:p14="http://schemas.microsoft.com/office/powerpoint/2010/main" val="47740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16632"/>
            <a:ext cx="9144000" cy="864096"/>
          </a:xfrm>
        </p:spPr>
        <p:txBody>
          <a:bodyPr/>
          <a:lstStyle/>
          <a:p>
            <a:pPr eaLnBrk="1" hangingPunct="1"/>
            <a:r>
              <a:rPr lang="he-IL" altLang="en-US" sz="3600" b="1" dirty="0">
                <a:latin typeface="David" panose="020E0502060401010101" pitchFamily="34" charset="-79"/>
                <a:cs typeface="David" panose="020E0502060401010101" pitchFamily="34" charset="-79"/>
              </a:rPr>
              <a:t>מסלול "פסיבי" </a:t>
            </a:r>
            <a:r>
              <a:rPr lang="en-US" altLang="en-US" sz="3600" b="1" dirty="0">
                <a:latin typeface="David" panose="020E0502060401010101" pitchFamily="34" charset="-79"/>
                <a:cs typeface="David" panose="020E0502060401010101" pitchFamily="34" charset="-79"/>
              </a:rPr>
              <a:t>)</a:t>
            </a:r>
            <a:r>
              <a:rPr lang="he-IL" altLang="en-US" sz="3600" b="1" dirty="0">
                <a:latin typeface="David" panose="020E0502060401010101" pitchFamily="34" charset="-79"/>
                <a:cs typeface="David" panose="020E0502060401010101" pitchFamily="34" charset="-79"/>
              </a:rPr>
              <a:t>קרן עוקבת שווקים בדמי ניהול נמוכים):</a:t>
            </a:r>
            <a:endParaRPr lang="en-US" altLang="en-US" sz="3600"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89210" y="980728"/>
            <a:ext cx="8947286" cy="5877272"/>
          </a:xfrm>
        </p:spPr>
        <p:txBody>
          <a:bodyPr/>
          <a:lstStyle/>
          <a:p>
            <a:pPr eaLnBrk="1" hangingPunct="1"/>
            <a:r>
              <a:rPr lang="he-IL" altLang="en-US" sz="2800" dirty="0">
                <a:latin typeface="David" panose="020E0502060401010101" pitchFamily="34" charset="-79"/>
                <a:cs typeface="David" panose="020E0502060401010101" pitchFamily="34" charset="-79"/>
              </a:rPr>
              <a:t>השקעה באפיקים סחירים בלבד באמצעות תעודות סל: מחיר אחד, דמי ניהול "כוללים </a:t>
            </a:r>
            <a:r>
              <a:rPr lang="he-IL" altLang="en-US" sz="2800" dirty="0" err="1">
                <a:latin typeface="David" panose="020E0502060401010101" pitchFamily="34" charset="-79"/>
                <a:cs typeface="David" panose="020E0502060401010101" pitchFamily="34" charset="-79"/>
              </a:rPr>
              <a:t>הכל</a:t>
            </a:r>
            <a:r>
              <a:rPr lang="he-IL" altLang="en-US" sz="2800" dirty="0">
                <a:latin typeface="David" panose="020E0502060401010101" pitchFamily="34" charset="-79"/>
                <a:cs typeface="David" panose="020E0502060401010101" pitchFamily="34" charset="-79"/>
              </a:rPr>
              <a:t>". זול יחסית [שינוי תקנות לעומת המצב הקיים שיאפשר תמחור דיפרנציאלי; עלות ניהול ההשקעות תוזל, עלויות קבועות אחרות של ניהול החיסכון הפנסיוני בעינן]</a:t>
            </a:r>
          </a:p>
          <a:p>
            <a:pPr eaLnBrk="1" hangingPunct="1"/>
            <a:r>
              <a:rPr lang="he-IL" altLang="en-US" sz="2800" dirty="0">
                <a:latin typeface="David" panose="020E0502060401010101" pitchFamily="34" charset="-79"/>
                <a:cs typeface="David" panose="020E0502060401010101" pitchFamily="34" charset="-79"/>
              </a:rPr>
              <a:t>מגוון מסלולים כאלה עם תמהילים שונים של מניות ואג"ח (למשל, לגילאים שונים); שאלות:</a:t>
            </a:r>
            <a:r>
              <a:rPr lang="en-US" altLang="en-US" sz="2800" dirty="0">
                <a:latin typeface="David" panose="020E0502060401010101" pitchFamily="34" charset="-79"/>
                <a:cs typeface="David" panose="020E0502060401010101" pitchFamily="34" charset="-79"/>
              </a:rPr>
              <a:t> </a:t>
            </a:r>
            <a:r>
              <a:rPr lang="he-IL" altLang="en-US" sz="2800" dirty="0">
                <a:latin typeface="David" panose="020E0502060401010101" pitchFamily="34" charset="-79"/>
                <a:cs typeface="David" panose="020E0502060401010101" pitchFamily="34" charset="-79"/>
              </a:rPr>
              <a:t>מי יקבע את המסלולים? באיזו תדירות יעודכנו המסלולים/הקצאות הנכסים?</a:t>
            </a:r>
          </a:p>
          <a:p>
            <a:pPr eaLnBrk="1" hangingPunct="1"/>
            <a:r>
              <a:rPr lang="he-IL" altLang="en-US" sz="2800" dirty="0">
                <a:latin typeface="David" panose="020E0502060401010101" pitchFamily="34" charset="-79"/>
                <a:cs typeface="David" panose="020E0502060401010101" pitchFamily="34" charset="-79"/>
              </a:rPr>
              <a:t>הקרן תוכל לשמש מדד ייחוס להשקעות היקרות בנכסים לא סחירים ולהשקעה אקטיבית/יקרה במניות ואג"ח ספציפיות שקיימת היום בתיקי ההשקעות (שיש בהם אלפי נכסים)</a:t>
            </a:r>
          </a:p>
          <a:p>
            <a:pPr eaLnBrk="1" hangingPunct="1"/>
            <a:r>
              <a:rPr lang="en-US" altLang="en-US" sz="2800" dirty="0">
                <a:latin typeface="David" panose="020E0502060401010101" pitchFamily="34" charset="-79"/>
                <a:cs typeface="David" panose="020E0502060401010101" pitchFamily="34" charset="-79"/>
              </a:rPr>
              <a:t>economically viable</a:t>
            </a:r>
            <a:r>
              <a:rPr lang="he-IL" altLang="en-US" sz="2800" dirty="0">
                <a:latin typeface="David" panose="020E0502060401010101" pitchFamily="34" charset="-79"/>
                <a:cs typeface="David" panose="020E0502060401010101" pitchFamily="34" charset="-79"/>
              </a:rPr>
              <a:t>? מי יציע מסלולים כאלה? מכרז "קרנות ברירת המחדל"? מתאים לגופים שמייצרים תעודות סל?</a:t>
            </a:r>
            <a:r>
              <a:rPr lang="en-US" altLang="en-US" sz="2800" dirty="0">
                <a:latin typeface="David" panose="020E0502060401010101" pitchFamily="34" charset="-79"/>
                <a:cs typeface="David" panose="020E0502060401010101" pitchFamily="34" charset="-79"/>
              </a:rPr>
              <a:t> </a:t>
            </a:r>
            <a:r>
              <a:rPr lang="he-IL" altLang="en-US" sz="2800" dirty="0">
                <a:latin typeface="David" panose="020E0502060401010101" pitchFamily="34" charset="-79"/>
                <a:cs typeface="David" panose="020E0502060401010101" pitchFamily="34" charset="-79"/>
              </a:rPr>
              <a:t> מתווכים זרים? מי שיהיה לו אינטרס להפעיל קרנות כאלה בצורה מיטבית </a:t>
            </a:r>
            <a:endParaRPr lang="he-IL" altLang="en-US" dirty="0">
              <a:latin typeface="David" panose="020E0502060401010101" pitchFamily="34" charset="-79"/>
              <a:cs typeface="David" panose="020E0502060401010101" pitchFamily="34" charset="-79"/>
            </a:endParaRPr>
          </a:p>
          <a:p>
            <a:pPr eaLnBrk="1" hangingPunct="1"/>
            <a:endParaRPr lang="en-US" altLang="en-US" dirty="0"/>
          </a:p>
        </p:txBody>
      </p:sp>
    </p:spTree>
    <p:extLst>
      <p:ext uri="{BB962C8B-B14F-4D97-AF65-F5344CB8AC3E}">
        <p14:creationId xmlns:p14="http://schemas.microsoft.com/office/powerpoint/2010/main" val="3049934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7504" y="188640"/>
            <a:ext cx="8928992" cy="576262"/>
          </a:xfrm>
        </p:spPr>
        <p:txBody>
          <a:bodyPr/>
          <a:lstStyle/>
          <a:p>
            <a:pPr eaLnBrk="1" hangingPunct="1"/>
            <a:r>
              <a:rPr lang="he-IL" altLang="en-US" sz="4000" b="1" dirty="0">
                <a:latin typeface="David" panose="020E0502060401010101" pitchFamily="34" charset="-79"/>
                <a:cs typeface="David" panose="020E0502060401010101" pitchFamily="34" charset="-79"/>
              </a:rPr>
              <a:t>מסלול עם דמי ניהול מבוססי ביצועים</a:t>
            </a:r>
            <a:endParaRPr lang="en-US" altLang="en-US" sz="4000"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07504" y="836613"/>
            <a:ext cx="8856984" cy="5905500"/>
          </a:xfrm>
        </p:spPr>
        <p:txBody>
          <a:bodyPr/>
          <a:lstStyle/>
          <a:p>
            <a:pPr eaLnBrk="1" hangingPunct="1"/>
            <a:r>
              <a:rPr lang="he-IL" altLang="en-US" dirty="0">
                <a:latin typeface="David" panose="020E0502060401010101" pitchFamily="34" charset="-79"/>
                <a:cs typeface="David" panose="020E0502060401010101" pitchFamily="34" charset="-79"/>
              </a:rPr>
              <a:t>מסלול ללא הגבלה מבחינת הרכב הנכסים בתיק, עם דמי ניהול מבוססי ביצועים</a:t>
            </a:r>
            <a:endParaRPr lang="en-US" altLang="en-US" dirty="0">
              <a:latin typeface="David" panose="020E0502060401010101" pitchFamily="34" charset="-79"/>
              <a:cs typeface="David" panose="020E0502060401010101" pitchFamily="34" charset="-79"/>
            </a:endParaRPr>
          </a:p>
          <a:p>
            <a:pPr eaLnBrk="1" hangingPunct="1"/>
            <a:r>
              <a:rPr lang="he-IL" altLang="en-US" dirty="0">
                <a:latin typeface="David" panose="020E0502060401010101" pitchFamily="34" charset="-79"/>
                <a:cs typeface="David" panose="020E0502060401010101" pitchFamily="34" charset="-79"/>
              </a:rPr>
              <a:t>תגמול בסיסי נמוך יחסית</a:t>
            </a:r>
          </a:p>
          <a:p>
            <a:pPr eaLnBrk="1" hangingPunct="1"/>
            <a:r>
              <a:rPr lang="he-IL" altLang="en-US" dirty="0">
                <a:latin typeface="David" panose="020E0502060401010101" pitchFamily="34" charset="-79"/>
                <a:cs typeface="David" panose="020E0502060401010101" pitchFamily="34" charset="-79"/>
              </a:rPr>
              <a:t>תגמול סימטרי מעל ומתחת למדד ייחוס שייקבע (על ידי הגוף המנהל, יחד עם מדיניות ההשקעה; אפשר לחשוב על אפשרויות אחרות)</a:t>
            </a:r>
          </a:p>
          <a:p>
            <a:pPr eaLnBrk="1" hangingPunct="1"/>
            <a:r>
              <a:rPr lang="he-IL" altLang="en-US" dirty="0">
                <a:latin typeface="David" panose="020E0502060401010101" pitchFamily="34" charset="-79"/>
                <a:cs typeface="David" panose="020E0502060401010101" pitchFamily="34" charset="-79"/>
              </a:rPr>
              <a:t>על בסיס רב שנתי (למשל, שלוש שנים)</a:t>
            </a:r>
          </a:p>
          <a:p>
            <a:pPr eaLnBrk="1" hangingPunct="1"/>
            <a:r>
              <a:rPr lang="he-IL" altLang="en-US" dirty="0">
                <a:latin typeface="David" panose="020E0502060401010101" pitchFamily="34" charset="-79"/>
                <a:cs typeface="David" panose="020E0502060401010101" pitchFamily="34" charset="-79"/>
              </a:rPr>
              <a:t>דוגמה מספרית אחת למסלול כזה מוצגת בדו"ח</a:t>
            </a:r>
          </a:p>
        </p:txBody>
      </p:sp>
    </p:spTree>
    <p:extLst>
      <p:ext uri="{BB962C8B-B14F-4D97-AF65-F5344CB8AC3E}">
        <p14:creationId xmlns:p14="http://schemas.microsoft.com/office/powerpoint/2010/main" val="3097314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9552" y="188640"/>
            <a:ext cx="8496944" cy="1224136"/>
          </a:xfrm>
        </p:spPr>
        <p:txBody>
          <a:bodyPr/>
          <a:lstStyle/>
          <a:p>
            <a:pPr eaLnBrk="1" hangingPunct="1"/>
            <a:r>
              <a:rPr lang="he-IL" altLang="en-US" sz="4000" b="1" dirty="0">
                <a:latin typeface="David" panose="020E0502060401010101" pitchFamily="34" charset="-79"/>
                <a:cs typeface="David" panose="020E0502060401010101" pitchFamily="34" charset="-79"/>
              </a:rPr>
              <a:t>בעיות הקשורות לדמי ניהול מבוססי ביצועים</a:t>
            </a:r>
            <a:endParaRPr lang="en-US" altLang="en-US" sz="4000"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07504" y="1556792"/>
            <a:ext cx="9036496" cy="5185321"/>
          </a:xfrm>
        </p:spPr>
        <p:txBody>
          <a:bodyPr/>
          <a:lstStyle/>
          <a:p>
            <a:pPr eaLnBrk="1" hangingPunct="1"/>
            <a:r>
              <a:rPr lang="he-IL" altLang="en-US" sz="2600" dirty="0">
                <a:latin typeface="David" panose="020E0502060401010101" pitchFamily="34" charset="-79"/>
                <a:cs typeface="David" panose="020E0502060401010101" pitchFamily="34" charset="-79"/>
              </a:rPr>
              <a:t>ניוד חוסכים כשדמי הניהול מחושבים על פני שלוש שנים?</a:t>
            </a:r>
          </a:p>
          <a:p>
            <a:pPr eaLnBrk="1" hangingPunct="1"/>
            <a:r>
              <a:rPr lang="he-IL" altLang="en-US" sz="2600" dirty="0">
                <a:latin typeface="David" panose="020E0502060401010101" pitchFamily="34" charset="-79"/>
                <a:cs typeface="David" panose="020E0502060401010101" pitchFamily="34" charset="-79"/>
              </a:rPr>
              <a:t>אילו גופים מוסדיים ירצו להציע מסלול כזה? </a:t>
            </a:r>
          </a:p>
          <a:p>
            <a:pPr eaLnBrk="1" hangingPunct="1"/>
            <a:r>
              <a:rPr lang="he-IL" altLang="en-US" sz="2600" dirty="0">
                <a:latin typeface="David" panose="020E0502060401010101" pitchFamily="34" charset="-79"/>
                <a:cs typeface="David" panose="020E0502060401010101" pitchFamily="34" charset="-79"/>
              </a:rPr>
              <a:t>מעט מדי/יותר מדי לקיחת סיכונים?</a:t>
            </a:r>
            <a:r>
              <a:rPr lang="en-US" altLang="en-US" sz="2600" dirty="0">
                <a:latin typeface="David" panose="020E0502060401010101" pitchFamily="34" charset="-79"/>
                <a:cs typeface="David" panose="020E0502060401010101" pitchFamily="34" charset="-79"/>
              </a:rPr>
              <a:t> </a:t>
            </a:r>
            <a:endParaRPr lang="he-IL" altLang="en-US" sz="2600" dirty="0">
              <a:latin typeface="David" panose="020E0502060401010101" pitchFamily="34" charset="-79"/>
              <a:cs typeface="David" panose="020E0502060401010101" pitchFamily="34" charset="-79"/>
            </a:endParaRPr>
          </a:p>
          <a:p>
            <a:pPr eaLnBrk="1" hangingPunct="1"/>
            <a:r>
              <a:rPr lang="he-IL" altLang="en-US" sz="2600" dirty="0">
                <a:latin typeface="David" panose="020E0502060401010101" pitchFamily="34" charset="-79"/>
                <a:cs typeface="David" panose="020E0502060401010101" pitchFamily="34" charset="-79"/>
              </a:rPr>
              <a:t>וריאציות על החוזה לדוגמה שיציע הגוף המנהל תותרנה באישור הרשות ובלבד שיתקיימו העקרונות של סימטריה ותגמול ארוך טווח?</a:t>
            </a:r>
          </a:p>
          <a:p>
            <a:pPr eaLnBrk="1" hangingPunct="1"/>
            <a:r>
              <a:rPr lang="he-IL" altLang="en-US" sz="2600" dirty="0">
                <a:latin typeface="David" panose="020E0502060401010101" pitchFamily="34" charset="-79"/>
                <a:cs typeface="David" panose="020E0502060401010101" pitchFamily="34" charset="-79"/>
              </a:rPr>
              <a:t>האם גם פה יתכן "משחק" בין המחיר לתשואה</a:t>
            </a:r>
            <a:r>
              <a:rPr lang="en-US" altLang="en-US" sz="2600" dirty="0">
                <a:latin typeface="David" panose="020E0502060401010101" pitchFamily="34" charset="-79"/>
                <a:cs typeface="David" panose="020E0502060401010101" pitchFamily="34" charset="-79"/>
              </a:rPr>
              <a:t>?</a:t>
            </a:r>
          </a:p>
          <a:p>
            <a:pPr eaLnBrk="1" hangingPunct="1"/>
            <a:r>
              <a:rPr lang="he-IL" altLang="en-US" sz="2600" dirty="0">
                <a:latin typeface="David" panose="020E0502060401010101" pitchFamily="34" charset="-79"/>
                <a:cs typeface="David" panose="020E0502060401010101" pitchFamily="34" charset="-79"/>
              </a:rPr>
              <a:t>דמי ניהול מכסימליים?</a:t>
            </a:r>
          </a:p>
          <a:p>
            <a:pPr eaLnBrk="1" hangingPunct="1"/>
            <a:r>
              <a:rPr lang="he-IL" altLang="en-US" sz="2600" dirty="0">
                <a:latin typeface="David" panose="020E0502060401010101" pitchFamily="34" charset="-79"/>
                <a:cs typeface="David" panose="020E0502060401010101" pitchFamily="34" charset="-79"/>
              </a:rPr>
              <a:t>ניצול לרעה של מערכת התמריצים? נדרש פיקוח על ההגדרה והמדידה של התשואה</a:t>
            </a:r>
            <a:endParaRPr lang="en-US" altLang="en-US" sz="2600" dirty="0">
              <a:latin typeface="David" panose="020E0502060401010101" pitchFamily="34" charset="-79"/>
              <a:cs typeface="David" panose="020E0502060401010101" pitchFamily="34" charset="-79"/>
            </a:endParaRPr>
          </a:p>
          <a:p>
            <a:pPr eaLnBrk="1" hangingPunct="1"/>
            <a:endParaRPr lang="he-IL" altLang="en-US" sz="2600" dirty="0"/>
          </a:p>
          <a:p>
            <a:pPr eaLnBrk="1" hangingPunct="1"/>
            <a:endParaRPr lang="he-IL" altLang="en-US" sz="2600" dirty="0"/>
          </a:p>
          <a:p>
            <a:pPr eaLnBrk="1" hangingPunct="1"/>
            <a:endParaRPr lang="en-US" altLang="en-US" dirty="0"/>
          </a:p>
        </p:txBody>
      </p:sp>
    </p:spTree>
    <p:extLst>
      <p:ext uri="{BB962C8B-B14F-4D97-AF65-F5344CB8AC3E}">
        <p14:creationId xmlns:p14="http://schemas.microsoft.com/office/powerpoint/2010/main" val="911468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9512" y="188640"/>
            <a:ext cx="8856984" cy="936104"/>
          </a:xfrm>
        </p:spPr>
        <p:txBody>
          <a:bodyPr/>
          <a:lstStyle/>
          <a:p>
            <a:pPr eaLnBrk="1" hangingPunct="1"/>
            <a:r>
              <a:rPr lang="he-IL" altLang="en-US" sz="4000" b="1" dirty="0">
                <a:latin typeface="David" panose="020E0502060401010101" pitchFamily="34" charset="-79"/>
                <a:cs typeface="David" panose="020E0502060401010101" pitchFamily="34" charset="-79"/>
              </a:rPr>
              <a:t>הוצאות ישירות הכרוכות בביצוע השקעות</a:t>
            </a:r>
            <a:r>
              <a:rPr lang="en-US" altLang="en-US" sz="4000" b="1" dirty="0">
                <a:latin typeface="David" panose="020E0502060401010101" pitchFamily="34" charset="-79"/>
                <a:cs typeface="David" panose="020E0502060401010101" pitchFamily="34" charset="-79"/>
              </a:rPr>
              <a:t> </a:t>
            </a:r>
            <a:r>
              <a:rPr lang="he-IL" altLang="en-US" sz="4000" b="1" dirty="0">
                <a:latin typeface="David" panose="020E0502060401010101" pitchFamily="34" charset="-79"/>
                <a:cs typeface="David" panose="020E0502060401010101" pitchFamily="34" charset="-79"/>
              </a:rPr>
              <a:t> </a:t>
            </a:r>
            <a:r>
              <a:rPr lang="he-IL" altLang="en-US" sz="2800" dirty="0">
                <a:latin typeface="David" panose="020E0502060401010101" pitchFamily="34" charset="-79"/>
                <a:cs typeface="David" panose="020E0502060401010101" pitchFamily="34" charset="-79"/>
              </a:rPr>
              <a:t>(0.16% בשנה בערך בממוצע)</a:t>
            </a:r>
            <a:endParaRPr lang="en-US" altLang="en-US" sz="2800"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79512" y="1124744"/>
            <a:ext cx="8856984" cy="5617369"/>
          </a:xfrm>
        </p:spPr>
        <p:txBody>
          <a:bodyPr/>
          <a:lstStyle/>
          <a:p>
            <a:pPr eaLnBrk="1" hangingPunct="1"/>
            <a:r>
              <a:rPr lang="he-IL" altLang="en-US" sz="3000" dirty="0">
                <a:latin typeface="David" panose="020E0502060401010101" pitchFamily="34" charset="-79"/>
                <a:cs typeface="David" panose="020E0502060401010101" pitchFamily="34" charset="-79"/>
              </a:rPr>
              <a:t>הוצאות הכרוכות בהשקעות יקרות המתבצעות באמצעות מתווכים – </a:t>
            </a:r>
            <a:r>
              <a:rPr lang="en-US" altLang="en-US" sz="3000" dirty="0">
                <a:latin typeface="David" panose="020E0502060401010101" pitchFamily="34" charset="-79"/>
                <a:cs typeface="David" panose="020E0502060401010101" pitchFamily="34" charset="-79"/>
              </a:rPr>
              <a:t>PE</a:t>
            </a:r>
            <a:r>
              <a:rPr lang="he-IL" altLang="en-US" sz="3000" dirty="0">
                <a:latin typeface="David" panose="020E0502060401010101" pitchFamily="34" charset="-79"/>
                <a:cs typeface="David" panose="020E0502060401010101" pitchFamily="34" charset="-79"/>
              </a:rPr>
              <a:t>, </a:t>
            </a:r>
            <a:r>
              <a:rPr lang="en-US" altLang="en-US" sz="3000" dirty="0">
                <a:latin typeface="David" panose="020E0502060401010101" pitchFamily="34" charset="-79"/>
                <a:cs typeface="David" panose="020E0502060401010101" pitchFamily="34" charset="-79"/>
              </a:rPr>
              <a:t>VC</a:t>
            </a:r>
            <a:r>
              <a:rPr lang="he-IL" altLang="en-US" sz="3000" dirty="0">
                <a:latin typeface="David" panose="020E0502060401010101" pitchFamily="34" charset="-79"/>
                <a:cs typeface="David" panose="020E0502060401010101" pitchFamily="34" charset="-79"/>
              </a:rPr>
              <a:t>, קרן נאמנות המשקיעה במניות בהודו, תעודות סל (זניח מבחינה כספית) – העלויות של כל אלה (ודומים להם) מושתות על החוסך בדיעבד על סמך הוצאות בפועל עד לגובה של 0.25% מסך ערך התיק המנוהל (0.08% בשנה בערך)</a:t>
            </a:r>
          </a:p>
          <a:p>
            <a:pPr eaLnBrk="1" hangingPunct="1"/>
            <a:r>
              <a:rPr lang="he-IL" altLang="en-US" sz="3000" dirty="0">
                <a:latin typeface="David" panose="020E0502060401010101" pitchFamily="34" charset="-79"/>
                <a:cs typeface="David" panose="020E0502060401010101" pitchFamily="34" charset="-79"/>
              </a:rPr>
              <a:t>עמלות קניה ומכירה (</a:t>
            </a:r>
            <a:r>
              <a:rPr lang="he-IL" altLang="en-US" sz="3000" dirty="0" err="1">
                <a:latin typeface="David" panose="020E0502060401010101" pitchFamily="34" charset="-79"/>
                <a:cs typeface="David" panose="020E0502060401010101" pitchFamily="34" charset="-79"/>
              </a:rPr>
              <a:t>ברוקראז</a:t>
            </a:r>
            <a:r>
              <a:rPr lang="he-IL" altLang="en-US" sz="3000" dirty="0">
                <a:latin typeface="David" panose="020E0502060401010101" pitchFamily="34" charset="-79"/>
                <a:cs typeface="David" panose="020E0502060401010101" pitchFamily="34" charset="-79"/>
              </a:rPr>
              <a:t>') של ני"ע סחירים ודמי משמרת (</a:t>
            </a:r>
            <a:r>
              <a:rPr lang="he-IL" altLang="en-US" sz="3000" dirty="0" err="1">
                <a:latin typeface="David" panose="020E0502060401010101" pitchFamily="34" charset="-79"/>
                <a:cs typeface="David" panose="020E0502060401010101" pitchFamily="34" charset="-79"/>
              </a:rPr>
              <a:t>קסטודיאן</a:t>
            </a:r>
            <a:r>
              <a:rPr lang="he-IL" altLang="en-US" sz="3000" dirty="0">
                <a:latin typeface="David" panose="020E0502060401010101" pitchFamily="34" charset="-79"/>
                <a:cs typeface="David" panose="020E0502060401010101" pitchFamily="34" charset="-79"/>
              </a:rPr>
              <a:t>) נגבים גם כן בדיעבד ללא הגבלה (לא סכומים גדולים בד"כ). כנ"ל לגבי עמלות הקשורות בקניה/מכירה של נכסים לא סחירים (שכ"ט עו"ד לקניית "מגרשים בברלין"). סכומים קטנים יחסית ויציבים על פני זמן (0.03% בערך)</a:t>
            </a:r>
          </a:p>
          <a:p>
            <a:pPr lvl="2" eaLnBrk="1" hangingPunct="1"/>
            <a:endParaRPr lang="he-IL" altLang="en-US" dirty="0"/>
          </a:p>
          <a:p>
            <a:pPr eaLnBrk="1" hangingPunct="1">
              <a:buFontTx/>
              <a:buNone/>
            </a:pPr>
            <a:endParaRPr lang="en-US" altLang="en-US" dirty="0"/>
          </a:p>
        </p:txBody>
      </p:sp>
    </p:spTree>
    <p:extLst>
      <p:ext uri="{BB962C8B-B14F-4D97-AF65-F5344CB8AC3E}">
        <p14:creationId xmlns:p14="http://schemas.microsoft.com/office/powerpoint/2010/main" val="589526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0F3AA-D28C-4C54-B90E-A9B16DE0C65D}"/>
              </a:ext>
            </a:extLst>
          </p:cNvPr>
          <p:cNvSpPr>
            <a:spLocks noGrp="1"/>
          </p:cNvSpPr>
          <p:nvPr>
            <p:ph type="title"/>
          </p:nvPr>
        </p:nvSpPr>
        <p:spPr>
          <a:xfrm>
            <a:off x="457200" y="0"/>
            <a:ext cx="8229600" cy="1268760"/>
          </a:xfrm>
        </p:spPr>
        <p:txBody>
          <a:bodyPr/>
          <a:lstStyle/>
          <a:p>
            <a:r>
              <a:rPr lang="he-IL" b="1" dirty="0">
                <a:latin typeface="David" panose="020E0502060401010101" pitchFamily="34" charset="-79"/>
                <a:cs typeface="David" panose="020E0502060401010101" pitchFamily="34" charset="-79"/>
              </a:rPr>
              <a:t>דברים שהדו"ח אומר ודברים שלא</a:t>
            </a:r>
            <a:endParaRPr lang="en-IL"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03DDD04A-482E-440D-A0BB-B5DFD0C18E25}"/>
              </a:ext>
            </a:extLst>
          </p:cNvPr>
          <p:cNvSpPr>
            <a:spLocks noGrp="1"/>
          </p:cNvSpPr>
          <p:nvPr>
            <p:ph idx="1"/>
          </p:nvPr>
        </p:nvSpPr>
        <p:spPr>
          <a:xfrm>
            <a:off x="0" y="836712"/>
            <a:ext cx="9144000" cy="6021288"/>
          </a:xfrm>
        </p:spPr>
        <p:txBody>
          <a:bodyPr/>
          <a:lstStyle/>
          <a:p>
            <a:r>
              <a:rPr lang="he-IL" sz="2800" b="1" dirty="0"/>
              <a:t>אין המלצה שלא להשקיע בנכסים אלטרנטיביים או בקרנות השקעה</a:t>
            </a:r>
          </a:p>
          <a:p>
            <a:r>
              <a:rPr lang="he-IL" sz="2800" dirty="0"/>
              <a:t>אבל: יש להתאים את הציפיות לתשואה בקרנות השקעה פרטיות וכיו"ב למציאות שבה התחרות על ההשקעה בקרנות/נכסים לא סחירים עצומה (אין ביצי זהב כל בוקר); מציאות שבה יתכנו פערים עצומים בביצועים בין קרנות</a:t>
            </a:r>
            <a:r>
              <a:rPr lang="en-US" sz="2800" dirty="0"/>
              <a:t> </a:t>
            </a:r>
            <a:r>
              <a:rPr lang="he-IL" sz="2800" dirty="0"/>
              <a:t>("הרבעון העליון" מול כל השאר); ויש לחשב את התשואות בסטנדרט המקובל ב-15 השנים האחרונות בספרות המדעית, תמיד ביחס לאלטרנטיבה רלוונטית</a:t>
            </a:r>
          </a:p>
          <a:p>
            <a:r>
              <a:rPr lang="he-IL" sz="2800" b="1" dirty="0"/>
              <a:t>אין המלצה לבטל את הניהול האקטיבי של החיסכון הפנסיוני</a:t>
            </a:r>
          </a:p>
          <a:p>
            <a:r>
              <a:rPr lang="he-IL" sz="2800" dirty="0"/>
              <a:t>אבל: יש להתאים את הציפיות ל"תשואה עודפת" לעולם שבו השווקים לנכסים פיננסיים תחרותי מאד (וחלוקת העוגה עלולה להשאיר רק חלק קטן לחוסך), ולגיטימי לבחור בניהול פסיבי</a:t>
            </a:r>
            <a:endParaRPr lang="en-IL" sz="2800" dirty="0"/>
          </a:p>
        </p:txBody>
      </p:sp>
    </p:spTree>
    <p:extLst>
      <p:ext uri="{BB962C8B-B14F-4D97-AF65-F5344CB8AC3E}">
        <p14:creationId xmlns:p14="http://schemas.microsoft.com/office/powerpoint/2010/main" val="916640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7544" y="188640"/>
            <a:ext cx="8568952" cy="504056"/>
          </a:xfrm>
        </p:spPr>
        <p:txBody>
          <a:bodyPr/>
          <a:lstStyle/>
          <a:p>
            <a:pPr eaLnBrk="1" hangingPunct="1"/>
            <a:r>
              <a:rPr lang="he-IL" altLang="en-US" sz="4000" b="1" dirty="0">
                <a:latin typeface="David" panose="020E0502060401010101" pitchFamily="34" charset="-79"/>
                <a:cs typeface="David" panose="020E0502060401010101" pitchFamily="34" charset="-79"/>
              </a:rPr>
              <a:t>נושאים אחרים</a:t>
            </a:r>
            <a:endParaRPr lang="en-US" altLang="en-US" sz="4000"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07504" y="692696"/>
            <a:ext cx="9036496" cy="6049417"/>
          </a:xfrm>
        </p:spPr>
        <p:txBody>
          <a:bodyPr/>
          <a:lstStyle/>
          <a:p>
            <a:pPr marL="457200" lvl="0" indent="-457200">
              <a:buAutoNum type="arabicPeriod"/>
            </a:pPr>
            <a:r>
              <a:rPr lang="he-IL" sz="2000" u="sng" dirty="0">
                <a:latin typeface="David" panose="020E0502060401010101" pitchFamily="34" charset="-79"/>
                <a:cs typeface="David" panose="020E0502060401010101" pitchFamily="34" charset="-79"/>
              </a:rPr>
              <a:t>מהלכים לשיפור השקיפות לחוסך מעבר למחיר הכולל </a:t>
            </a:r>
            <a:r>
              <a:rPr lang="he-IL" sz="2000" dirty="0">
                <a:latin typeface="David" panose="020E0502060401010101" pitchFamily="34" charset="-79"/>
                <a:cs typeface="David" panose="020E0502060401010101" pitchFamily="34" charset="-79"/>
              </a:rPr>
              <a:t>– על רקע מורכבותו של מוצר החיסכון הפנסיוני, וכמהלך משלים להצעות הוועדה הנוגעות לחיזוק התחרות בענף, הוועדה רואה חשיבות בהעלאת השקיפות הן בדיווחים לחוסך והן בממשקים האינטרנטיים כגון "גמל נט", "ביטוח נט" ו"פנסיה נט", בפרט בכל הנוגע לקרנות השקעה פרטיות</a:t>
            </a:r>
          </a:p>
          <a:p>
            <a:pPr marL="457200" lvl="0" indent="-457200">
              <a:buAutoNum type="arabicPeriod"/>
            </a:pPr>
            <a:r>
              <a:rPr lang="he-IL" sz="2000" u="sng" dirty="0">
                <a:latin typeface="David" panose="020E0502060401010101" pitchFamily="34" charset="-79"/>
                <a:cs typeface="David" panose="020E0502060401010101" pitchFamily="34" charset="-79"/>
              </a:rPr>
              <a:t>הליכי קבלת החלטות בוועדות ההשקעה של מנהלי החיסכון הפנסיוני</a:t>
            </a:r>
            <a:r>
              <a:rPr lang="he-IL" sz="2000" dirty="0">
                <a:latin typeface="David" panose="020E0502060401010101" pitchFamily="34" charset="-79"/>
                <a:cs typeface="David" panose="020E0502060401010101" pitchFamily="34" charset="-79"/>
              </a:rPr>
              <a:t> – הוועדה מציעה לקבוע כללים מוסדרים שימשו את הגופים המוסדיים בהחלטות על השקעה בנכסים לא סחירים וקרנות השקעה פרטיות, מוצרים מורכבים שאינם מחויבים בסטנדרט דיווח כלשהו גם כלפי המשקיעים המוסדיים שלהם (ה-</a:t>
            </a:r>
            <a:r>
              <a:rPr lang="en-US" sz="2000" dirty="0">
                <a:latin typeface="David" panose="020E0502060401010101" pitchFamily="34" charset="-79"/>
                <a:cs typeface="David" panose="020E0502060401010101" pitchFamily="34" charset="-79"/>
              </a:rPr>
              <a:t>LP</a:t>
            </a:r>
            <a:r>
              <a:rPr lang="he-IL" sz="2000" dirty="0">
                <a:latin typeface="David" panose="020E0502060401010101" pitchFamily="34" charset="-79"/>
                <a:cs typeface="David" panose="020E0502060401010101" pitchFamily="34" charset="-79"/>
              </a:rPr>
              <a:t>), ואינם מפוקחים על ידי רשות כשלהי בישראל או בחו"ל. כך למשל, ניתן לשקול לחייב את וועדות ההשקעה לעשות שימוש במאגרי נתונים בינלאומיים על קרנות השקעה פרטיות (כולל הון סיכון), כמו למשל אלה של </a:t>
            </a:r>
            <a:r>
              <a:rPr lang="en-US" sz="2000" dirty="0" err="1">
                <a:latin typeface="David" panose="020E0502060401010101" pitchFamily="34" charset="-79"/>
                <a:cs typeface="David" panose="020E0502060401010101" pitchFamily="34" charset="-79"/>
              </a:rPr>
              <a:t>Preqin</a:t>
            </a:r>
            <a:r>
              <a:rPr lang="he-IL" sz="2000" dirty="0">
                <a:latin typeface="David" panose="020E0502060401010101" pitchFamily="34" charset="-79"/>
                <a:cs typeface="David" panose="020E0502060401010101" pitchFamily="34" charset="-79"/>
              </a:rPr>
              <a:t> או </a:t>
            </a:r>
            <a:r>
              <a:rPr lang="en-US" sz="2000" dirty="0">
                <a:latin typeface="David" panose="020E0502060401010101" pitchFamily="34" charset="-79"/>
                <a:cs typeface="David" panose="020E0502060401010101" pitchFamily="34" charset="-79"/>
              </a:rPr>
              <a:t>Cambridge Associates</a:t>
            </a:r>
            <a:r>
              <a:rPr lang="he-IL" sz="2000" dirty="0">
                <a:latin typeface="David" panose="020E0502060401010101" pitchFamily="34" charset="-79"/>
                <a:cs typeface="David" panose="020E0502060401010101" pitchFamily="34" charset="-79"/>
              </a:rPr>
              <a:t> וייתכן שיש להגביל את היקף ההשקעה בקרנות שאינן מופיעות/מדורגות במאגרים מרכזיים אלה. המלצה נוספת היא לחייב את וועדות ההשקעה של מנהלי החיסכון הפנסיוני להציג חישובי גם </a:t>
            </a:r>
            <a:r>
              <a:rPr lang="en-US" sz="2000" dirty="0">
                <a:latin typeface="David" panose="020E0502060401010101" pitchFamily="34" charset="-79"/>
                <a:cs typeface="David" panose="020E0502060401010101" pitchFamily="34" charset="-79"/>
              </a:rPr>
              <a:t>PME</a:t>
            </a:r>
            <a:r>
              <a:rPr lang="he-IL" sz="2000" dirty="0">
                <a:latin typeface="David" panose="020E0502060401010101" pitchFamily="34" charset="-79"/>
                <a:cs typeface="David" panose="020E0502060401010101" pitchFamily="34" charset="-79"/>
              </a:rPr>
              <a:t> (לא רק </a:t>
            </a:r>
            <a:r>
              <a:rPr lang="en-US" sz="2000" dirty="0">
                <a:latin typeface="David" panose="020E0502060401010101" pitchFamily="34" charset="-79"/>
                <a:cs typeface="David" panose="020E0502060401010101" pitchFamily="34" charset="-79"/>
              </a:rPr>
              <a:t>IRR</a:t>
            </a:r>
            <a:r>
              <a:rPr lang="he-IL" sz="2000" dirty="0">
                <a:latin typeface="David" panose="020E0502060401010101" pitchFamily="34" charset="-79"/>
                <a:cs typeface="David" panose="020E0502060401010101" pitchFamily="34" charset="-79"/>
              </a:rPr>
              <a:t> או חישובים אחרים) לכל קרן השקעה לא סחירה בהשוואה למדדי ייחוס מתאימים. יש לשקול קביעת מדד שבהשוואה אליו תתבצע ההשוואה במועד ביצוע ההשקעה ולא בדיעבד. חישובי </a:t>
            </a:r>
            <a:r>
              <a:rPr lang="en-US" sz="2000" dirty="0">
                <a:latin typeface="David" panose="020E0502060401010101" pitchFamily="34" charset="-79"/>
                <a:cs typeface="David" panose="020E0502060401010101" pitchFamily="34" charset="-79"/>
              </a:rPr>
              <a:t>PME</a:t>
            </a:r>
            <a:r>
              <a:rPr lang="he-IL" sz="2000" dirty="0">
                <a:latin typeface="David" panose="020E0502060401010101" pitchFamily="34" charset="-79"/>
                <a:cs typeface="David" panose="020E0502060401010101" pitchFamily="34" charset="-79"/>
              </a:rPr>
              <a:t> כאלה יוצגו בכל דיון של וועדת ההשקעות שתדון בהשקעה בקרן פרטית כזו או אחרת ויוצגו לרשות המפקחת (ולחוסך שירצה בכך) על פי דרישה</a:t>
            </a:r>
            <a:endParaRPr lang="he-IL" altLang="en-US" sz="2000" dirty="0">
              <a:latin typeface="David" panose="020E0502060401010101" pitchFamily="34" charset="-79"/>
              <a:cs typeface="David" panose="020E0502060401010101" pitchFamily="34" charset="-79"/>
            </a:endParaRPr>
          </a:p>
          <a:p>
            <a:pPr eaLnBrk="1" hangingPunct="1"/>
            <a:endParaRPr lang="he-IL" altLang="en-US" sz="2000" dirty="0">
              <a:latin typeface="David" panose="020E0502060401010101" pitchFamily="34" charset="-79"/>
              <a:cs typeface="David" panose="020E0502060401010101" pitchFamily="34" charset="-79"/>
            </a:endParaRPr>
          </a:p>
          <a:p>
            <a:pPr eaLnBrk="1" hangingPunct="1"/>
            <a:endParaRPr lang="en-US" altLang="en-US" dirty="0"/>
          </a:p>
        </p:txBody>
      </p:sp>
    </p:spTree>
    <p:extLst>
      <p:ext uri="{BB962C8B-B14F-4D97-AF65-F5344CB8AC3E}">
        <p14:creationId xmlns:p14="http://schemas.microsoft.com/office/powerpoint/2010/main" val="11066457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7544" y="188640"/>
            <a:ext cx="8568952" cy="504056"/>
          </a:xfrm>
        </p:spPr>
        <p:txBody>
          <a:bodyPr/>
          <a:lstStyle/>
          <a:p>
            <a:pPr eaLnBrk="1" hangingPunct="1"/>
            <a:r>
              <a:rPr lang="he-IL" altLang="en-US" sz="4000" b="1" dirty="0">
                <a:latin typeface="David" panose="020E0502060401010101" pitchFamily="34" charset="-79"/>
                <a:cs typeface="David" panose="020E0502060401010101" pitchFamily="34" charset="-79"/>
              </a:rPr>
              <a:t>נושאים אחרים</a:t>
            </a:r>
            <a:endParaRPr lang="en-US" altLang="en-US" sz="4000"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07504" y="692696"/>
            <a:ext cx="9036496" cy="6049417"/>
          </a:xfrm>
        </p:spPr>
        <p:txBody>
          <a:bodyPr/>
          <a:lstStyle/>
          <a:p>
            <a:pPr marL="0" lvl="0" indent="0">
              <a:buNone/>
            </a:pPr>
            <a:r>
              <a:rPr lang="he-IL" sz="2000" u="sng" dirty="0">
                <a:latin typeface="David" panose="020E0502060401010101" pitchFamily="34" charset="-79"/>
                <a:cs typeface="David" panose="020E0502060401010101" pitchFamily="34" charset="-79"/>
              </a:rPr>
              <a:t>3. הקמת מערך ייעוץ אובייקטיב</a:t>
            </a:r>
            <a:r>
              <a:rPr lang="he-IL" sz="2000" dirty="0">
                <a:latin typeface="David" panose="020E0502060401010101" pitchFamily="34" charset="-79"/>
                <a:cs typeface="David" panose="020E0502060401010101" pitchFamily="34" charset="-79"/>
              </a:rPr>
              <a:t>י – מוצר החיסכון הפנסיוני הוא מוצר מורכב ולחלק מן המתווכים בין היצרנים (הגופים המוסדיים) לבין הקונים (החוסכים) יש ניגודי עניינים מובנים (כגון ייצוג של חלק מהיצרנים, תמריץ לשווק מוצרי חיסכון יקרים לחוסך שהעמלה עליהם למתווך גבוהה ועוד). הקמת מערך ייעוץ אובייקטיבי ובלתי תלוי יכולה לשפר באופן דרמטי את תפקוד שוק החיסכון פנסיוני ויש לשקול הקמת מערך כזה שיהיה נגיש במחיר נמוך לכל חוסך, אולי בסבסוד של המדינה. הוועדה ממליצה לקיים דיון מעמיק בנושאים אלה במסגרת וועדה ייעודית שתוקם לצורך כך</a:t>
            </a:r>
          </a:p>
          <a:p>
            <a:pPr marL="0" lvl="0" indent="0">
              <a:buNone/>
            </a:pPr>
            <a:r>
              <a:rPr lang="he-IL" sz="2000" u="sng" dirty="0">
                <a:latin typeface="David" panose="020E0502060401010101" pitchFamily="34" charset="-79"/>
                <a:cs typeface="David" panose="020E0502060401010101" pitchFamily="34" charset="-79"/>
              </a:rPr>
              <a:t>4. חיזוק יכולות הפיקוח</a:t>
            </a:r>
            <a:r>
              <a:rPr lang="he-IL" sz="2000" dirty="0">
                <a:latin typeface="David" panose="020E0502060401010101" pitchFamily="34" charset="-79"/>
                <a:cs typeface="David" panose="020E0502060401010101" pitchFamily="34" charset="-79"/>
              </a:rPr>
              <a:t> – רשות שוק ההון, ביטוח וחיסכון אחראית לפיקוח על הגופים המוסדיים וניהול החיסכון ארוך-הטווח והביטוח בישראל בסכומים עצומים. כפי שתואר לעיל, חלק מהפעילויות של הגופים המוסדיים מורכב וקשה לפיקוח. עם זאת, רשות שוק ההון מוגבלת מבחינת משאבים תקציביים וכוח אדם בהשוואה לרשויות מפקחות אחרות בישראל (כגון הפיקוח על הבנקים בבנק ישראל או רשות ניירות ערך). הוועדה ממליצה כי יועמדו לרשות רשות שוק ההון משאבים מתאימים, כדי שתוכל לבצע כראוי את תפקידה הפיקוחי</a:t>
            </a:r>
            <a:endParaRPr lang="en-IL" sz="2000" dirty="0">
              <a:latin typeface="David" panose="020E0502060401010101" pitchFamily="34" charset="-79"/>
              <a:cs typeface="David" panose="020E0502060401010101" pitchFamily="34" charset="-79"/>
            </a:endParaRPr>
          </a:p>
          <a:p>
            <a:pPr marL="514350" indent="-514350" eaLnBrk="1" hangingPunct="1">
              <a:buFont typeface="+mj-lt"/>
              <a:buAutoNum type="arabicPeriod"/>
            </a:pPr>
            <a:endParaRPr lang="he-IL" altLang="en-US" sz="2000" dirty="0">
              <a:latin typeface="David" panose="020E0502060401010101" pitchFamily="34" charset="-79"/>
              <a:cs typeface="David" panose="020E0502060401010101" pitchFamily="34" charset="-79"/>
            </a:endParaRPr>
          </a:p>
          <a:p>
            <a:pPr eaLnBrk="1" hangingPunct="1"/>
            <a:endParaRPr lang="he-IL" altLang="en-US" sz="2000" dirty="0">
              <a:latin typeface="David" panose="020E0502060401010101" pitchFamily="34" charset="-79"/>
              <a:cs typeface="David" panose="020E0502060401010101" pitchFamily="34" charset="-79"/>
            </a:endParaRPr>
          </a:p>
          <a:p>
            <a:pPr eaLnBrk="1" hangingPunct="1"/>
            <a:endParaRPr lang="en-US" altLang="en-US" dirty="0"/>
          </a:p>
        </p:txBody>
      </p:sp>
    </p:spTree>
    <p:extLst>
      <p:ext uri="{BB962C8B-B14F-4D97-AF65-F5344CB8AC3E}">
        <p14:creationId xmlns:p14="http://schemas.microsoft.com/office/powerpoint/2010/main" val="437145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9512" y="188640"/>
            <a:ext cx="8856984" cy="648072"/>
          </a:xfrm>
        </p:spPr>
        <p:txBody>
          <a:bodyPr/>
          <a:lstStyle/>
          <a:p>
            <a:pPr eaLnBrk="1" hangingPunct="1"/>
            <a:r>
              <a:rPr lang="he-IL" altLang="en-US" sz="4000" b="1" dirty="0">
                <a:latin typeface="David" panose="020E0502060401010101" pitchFamily="34" charset="-79"/>
                <a:cs typeface="David" panose="020E0502060401010101" pitchFamily="34" charset="-79"/>
              </a:rPr>
              <a:t>הוצאות ישירות המשך</a:t>
            </a:r>
            <a:endParaRPr lang="en-US" altLang="en-US" sz="2800"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79512" y="836712"/>
            <a:ext cx="8856984" cy="5905401"/>
          </a:xfrm>
        </p:spPr>
        <p:txBody>
          <a:bodyPr/>
          <a:lstStyle/>
          <a:p>
            <a:pPr eaLnBrk="1" hangingPunct="1"/>
            <a:r>
              <a:rPr lang="he-IL" altLang="en-US" sz="3000" dirty="0">
                <a:latin typeface="David" panose="020E0502060401010101" pitchFamily="34" charset="-79"/>
                <a:cs typeface="David" panose="020E0502060401010101" pitchFamily="34" charset="-79"/>
              </a:rPr>
              <a:t>מ</a:t>
            </a:r>
            <a:r>
              <a:rPr lang="he-IL" altLang="en-US" dirty="0">
                <a:latin typeface="David" panose="020E0502060401010101" pitchFamily="34" charset="-79"/>
                <a:cs typeface="David" panose="020E0502060401010101" pitchFamily="34" charset="-79"/>
              </a:rPr>
              <a:t>גבלת ה-0.25 פקעה </a:t>
            </a:r>
            <a:r>
              <a:rPr lang="he-IL" altLang="en-US" dirty="0">
                <a:latin typeface="David" panose="020E0502060401010101" pitchFamily="34" charset="-79"/>
                <a:cs typeface="David" panose="020E0502060401010101" pitchFamily="34" charset="-79"/>
                <a:sym typeface="Wingdings" panose="05000000000000000000" pitchFamily="2" charset="2"/>
              </a:rPr>
              <a:t>==&gt; וועדה ציבורית</a:t>
            </a:r>
            <a:r>
              <a:rPr lang="en-US" altLang="en-US" dirty="0">
                <a:latin typeface="David" panose="020E0502060401010101" pitchFamily="34" charset="-79"/>
                <a:cs typeface="David" panose="020E0502060401010101" pitchFamily="34" charset="-79"/>
                <a:sym typeface="Wingdings" panose="05000000000000000000" pitchFamily="2" charset="2"/>
              </a:rPr>
              <a:t>  </a:t>
            </a:r>
            <a:endParaRPr lang="he-IL" altLang="en-US" dirty="0">
              <a:latin typeface="David" panose="020E0502060401010101" pitchFamily="34" charset="-79"/>
              <a:cs typeface="David" panose="020E0502060401010101" pitchFamily="34" charset="-79"/>
              <a:sym typeface="Wingdings" panose="05000000000000000000" pitchFamily="2" charset="2"/>
            </a:endParaRPr>
          </a:p>
          <a:p>
            <a:pPr eaLnBrk="1" hangingPunct="1"/>
            <a:r>
              <a:rPr lang="he-IL" altLang="en-US" dirty="0">
                <a:latin typeface="David" panose="020E0502060401010101" pitchFamily="34" charset="-79"/>
                <a:cs typeface="David" panose="020E0502060401010101" pitchFamily="34" charset="-79"/>
                <a:sym typeface="Wingdings" panose="05000000000000000000" pitchFamily="2" charset="2"/>
              </a:rPr>
              <a:t>גובה המגבלה שרירותי </a:t>
            </a:r>
          </a:p>
          <a:p>
            <a:pPr eaLnBrk="1" hangingPunct="1"/>
            <a:r>
              <a:rPr lang="he-IL" altLang="en-US" dirty="0">
                <a:latin typeface="David" panose="020E0502060401010101" pitchFamily="34" charset="-79"/>
                <a:cs typeface="David" panose="020E0502060401010101" pitchFamily="34" charset="-79"/>
                <a:sym typeface="Wingdings" panose="05000000000000000000" pitchFamily="2" charset="2"/>
              </a:rPr>
              <a:t>הגדרות המושג "הוצאות" שרירותיות (למשל, </a:t>
            </a:r>
            <a:r>
              <a:rPr lang="en-US" altLang="en-US" dirty="0">
                <a:latin typeface="David" panose="020E0502060401010101" pitchFamily="34" charset="-79"/>
                <a:cs typeface="David" panose="020E0502060401010101" pitchFamily="34" charset="-79"/>
                <a:sym typeface="Wingdings" panose="05000000000000000000" pitchFamily="2" charset="2"/>
              </a:rPr>
              <a:t>VC</a:t>
            </a:r>
            <a:r>
              <a:rPr lang="he-IL" altLang="en-US" dirty="0">
                <a:latin typeface="David" panose="020E0502060401010101" pitchFamily="34" charset="-79"/>
                <a:cs typeface="David" panose="020E0502060401010101" pitchFamily="34" charset="-79"/>
                <a:sym typeface="Wingdings" panose="05000000000000000000" pitchFamily="2" charset="2"/>
              </a:rPr>
              <a:t> סחיר לעומת </a:t>
            </a:r>
            <a:r>
              <a:rPr lang="en-US" altLang="en-US" dirty="0">
                <a:latin typeface="David" panose="020E0502060401010101" pitchFamily="34" charset="-79"/>
                <a:cs typeface="David" panose="020E0502060401010101" pitchFamily="34" charset="-79"/>
                <a:sym typeface="Wingdings" panose="05000000000000000000" pitchFamily="2" charset="2"/>
              </a:rPr>
              <a:t>VC</a:t>
            </a:r>
            <a:r>
              <a:rPr lang="he-IL" altLang="en-US" dirty="0">
                <a:latin typeface="David" panose="020E0502060401010101" pitchFamily="34" charset="-79"/>
                <a:cs typeface="David" panose="020E0502060401010101" pitchFamily="34" charset="-79"/>
                <a:sym typeface="Wingdings" panose="05000000000000000000" pitchFamily="2" charset="2"/>
              </a:rPr>
              <a:t> שהוא שותפות)</a:t>
            </a:r>
          </a:p>
          <a:p>
            <a:pPr eaLnBrk="1" hangingPunct="1"/>
            <a:r>
              <a:rPr lang="he-IL" altLang="en-US" dirty="0">
                <a:latin typeface="David" panose="020E0502060401010101" pitchFamily="34" charset="-79"/>
                <a:cs typeface="David" panose="020E0502060401010101" pitchFamily="34" charset="-79"/>
                <a:sym typeface="Wingdings" panose="05000000000000000000" pitchFamily="2" charset="2"/>
              </a:rPr>
              <a:t>המושג "הוצאות ישירות" לא מבוסס על הגדרה כלכלית כלשהי</a:t>
            </a:r>
          </a:p>
          <a:p>
            <a:pPr eaLnBrk="1" hangingPunct="1"/>
            <a:r>
              <a:rPr lang="he-IL" altLang="en-US" dirty="0">
                <a:latin typeface="David" panose="020E0502060401010101" pitchFamily="34" charset="-79"/>
                <a:cs typeface="David" panose="020E0502060401010101" pitchFamily="34" charset="-79"/>
                <a:sym typeface="Wingdings" panose="05000000000000000000" pitchFamily="2" charset="2"/>
              </a:rPr>
              <a:t>העדר שקיפות: אין מידע המקשר הוצאות ספציפיות ותשואות</a:t>
            </a:r>
            <a:endParaRPr lang="he-IL" altLang="en-US" dirty="0">
              <a:latin typeface="David" panose="020E0502060401010101" pitchFamily="34" charset="-79"/>
              <a:cs typeface="David" panose="020E0502060401010101" pitchFamily="34" charset="-79"/>
            </a:endParaRPr>
          </a:p>
          <a:p>
            <a:pPr lvl="2" eaLnBrk="1" hangingPunct="1"/>
            <a:endParaRPr lang="he-IL" altLang="en-US" dirty="0"/>
          </a:p>
          <a:p>
            <a:pPr eaLnBrk="1" hangingPunct="1">
              <a:buFontTx/>
              <a:buNone/>
            </a:pPr>
            <a:endParaRPr lang="en-US" altLang="en-US" dirty="0"/>
          </a:p>
        </p:txBody>
      </p:sp>
    </p:spTree>
    <p:extLst>
      <p:ext uri="{BB962C8B-B14F-4D97-AF65-F5344CB8AC3E}">
        <p14:creationId xmlns:p14="http://schemas.microsoft.com/office/powerpoint/2010/main" val="2224773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9512" y="188640"/>
            <a:ext cx="8856984" cy="936104"/>
          </a:xfrm>
        </p:spPr>
        <p:txBody>
          <a:bodyPr/>
          <a:lstStyle/>
          <a:p>
            <a:pPr eaLnBrk="1" hangingPunct="1"/>
            <a:r>
              <a:rPr lang="he-IL" altLang="en-US" b="1" dirty="0">
                <a:latin typeface="David" panose="020E0502060401010101" pitchFamily="34" charset="-79"/>
                <a:cs typeface="David" panose="020E0502060401010101" pitchFamily="34" charset="-79"/>
              </a:rPr>
              <a:t>סוגיות הקשורות בהוצאות הישירות</a:t>
            </a:r>
            <a:br>
              <a:rPr lang="he-IL" altLang="en-US" b="1" dirty="0">
                <a:latin typeface="David" panose="020E0502060401010101" pitchFamily="34" charset="-79"/>
                <a:cs typeface="David" panose="020E0502060401010101" pitchFamily="34" charset="-79"/>
              </a:rPr>
            </a:br>
            <a:r>
              <a:rPr lang="he-IL" altLang="en-US" b="1" dirty="0">
                <a:latin typeface="David" panose="020E0502060401010101" pitchFamily="34" charset="-79"/>
                <a:cs typeface="David" panose="020E0502060401010101" pitchFamily="34" charset="-79"/>
              </a:rPr>
              <a:t>(בקרנות השקעה)</a:t>
            </a:r>
            <a:endParaRPr lang="en-US" altLang="en-US"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79512" y="1484784"/>
            <a:ext cx="8856984" cy="5373215"/>
          </a:xfrm>
        </p:spPr>
        <p:txBody>
          <a:bodyPr/>
          <a:lstStyle/>
          <a:p>
            <a:pPr eaLnBrk="1" hangingPunct="1"/>
            <a:r>
              <a:rPr lang="he-IL" altLang="en-US" sz="3000" dirty="0">
                <a:latin typeface="David" panose="020E0502060401010101" pitchFamily="34" charset="-79"/>
                <a:cs typeface="David" panose="020E0502060401010101" pitchFamily="34" charset="-79"/>
              </a:rPr>
              <a:t>השקעת חסר (אם החוסך לא נושא בעלויות) או השקעת יתר (אם הגוף המוסדי רשאי להשית כל עלות על החוסך)?</a:t>
            </a:r>
          </a:p>
          <a:p>
            <a:pPr eaLnBrk="1" hangingPunct="1"/>
            <a:r>
              <a:rPr lang="he-IL" altLang="en-US" sz="3000" dirty="0">
                <a:latin typeface="David" panose="020E0502060401010101" pitchFamily="34" charset="-79"/>
                <a:cs typeface="David" panose="020E0502060401010101" pitchFamily="34" charset="-79"/>
              </a:rPr>
              <a:t>טענה "מוסרית" – מנהל החיסכון מקבל תשלום על ניהול התיק, מוציא את חלקו (מה שאיננו יודע לנהל בעצמו) למנהלים חיצוניים ומקבל, בנוסף לדמי הניהול, החזר הוצאות</a:t>
            </a:r>
          </a:p>
          <a:p>
            <a:pPr eaLnBrk="1" hangingPunct="1"/>
            <a:r>
              <a:rPr lang="he-IL" altLang="en-US" sz="3000" dirty="0">
                <a:latin typeface="David" panose="020E0502060401010101" pitchFamily="34" charset="-79"/>
                <a:cs typeface="David" panose="020E0502060401010101" pitchFamily="34" charset="-79"/>
              </a:rPr>
              <a:t>גבולות הפירמה/התמחות – מה מוצדק להוציא החוצה? האם יש הבדל במהות הכלכלית בין שימוש במנהל השקעות חיצוני לעומת שימוש במנהל השקעות שכיר? האם יש הבדל בין תשלום לספק חיצוני על אספקת קפה לבין תשלום למתווך (למשל, קרן </a:t>
            </a:r>
            <a:r>
              <a:rPr lang="en-US" altLang="en-US" sz="3000" dirty="0">
                <a:latin typeface="David" panose="020E0502060401010101" pitchFamily="34" charset="-79"/>
                <a:cs typeface="David" panose="020E0502060401010101" pitchFamily="34" charset="-79"/>
              </a:rPr>
              <a:t>(VC</a:t>
            </a:r>
            <a:r>
              <a:rPr lang="he-IL" altLang="en-US" sz="3000" dirty="0">
                <a:latin typeface="David" panose="020E0502060401010101" pitchFamily="34" charset="-79"/>
                <a:cs typeface="David" panose="020E0502060401010101" pitchFamily="34" charset="-79"/>
              </a:rPr>
              <a:t> על </a:t>
            </a:r>
            <a:r>
              <a:rPr lang="he-IL" altLang="en-US" sz="3000" dirty="0" err="1">
                <a:latin typeface="David" panose="020E0502060401010101" pitchFamily="34" charset="-79"/>
                <a:cs typeface="David" panose="020E0502060401010101" pitchFamily="34" charset="-79"/>
              </a:rPr>
              <a:t>הנגשת</a:t>
            </a:r>
            <a:r>
              <a:rPr lang="he-IL" altLang="en-US" sz="3000" dirty="0">
                <a:latin typeface="David" panose="020E0502060401010101" pitchFamily="34" charset="-79"/>
                <a:cs typeface="David" panose="020E0502060401010101" pitchFamily="34" charset="-79"/>
              </a:rPr>
              <a:t> השקעה בחברת היי טק? </a:t>
            </a:r>
          </a:p>
          <a:p>
            <a:pPr eaLnBrk="1" hangingPunct="1">
              <a:buFontTx/>
              <a:buNone/>
            </a:pPr>
            <a:endParaRPr lang="en-US" altLang="en-US" sz="2800" dirty="0"/>
          </a:p>
        </p:txBody>
      </p:sp>
    </p:spTree>
    <p:extLst>
      <p:ext uri="{BB962C8B-B14F-4D97-AF65-F5344CB8AC3E}">
        <p14:creationId xmlns:p14="http://schemas.microsoft.com/office/powerpoint/2010/main" val="1716894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11560" y="188640"/>
            <a:ext cx="8147050" cy="576262"/>
          </a:xfrm>
        </p:spPr>
        <p:txBody>
          <a:bodyPr/>
          <a:lstStyle/>
          <a:p>
            <a:pPr eaLnBrk="1" hangingPunct="1"/>
            <a:r>
              <a:rPr lang="he-IL" altLang="en-US" b="1" dirty="0">
                <a:latin typeface="David" panose="020E0502060401010101" pitchFamily="34" charset="-79"/>
                <a:cs typeface="David" panose="020E0502060401010101" pitchFamily="34" charset="-79"/>
              </a:rPr>
              <a:t>סוגיות לגבי כדאיות ההשקעה</a:t>
            </a:r>
            <a:endParaRPr lang="en-US" altLang="en-US"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179512" y="836612"/>
            <a:ext cx="8856984" cy="6021387"/>
          </a:xfrm>
        </p:spPr>
        <p:txBody>
          <a:bodyPr/>
          <a:lstStyle/>
          <a:p>
            <a:pPr eaLnBrk="1" hangingPunct="1"/>
            <a:r>
              <a:rPr lang="he-IL" altLang="en-US" sz="2600" dirty="0">
                <a:latin typeface="David" panose="020E0502060401010101" pitchFamily="34" charset="-79"/>
                <a:cs typeface="David" panose="020E0502060401010101" pitchFamily="34" charset="-79"/>
              </a:rPr>
              <a:t>טיעונים תיאורטיים בעד השקעה בנכסים לא נזילים (</a:t>
            </a:r>
            <a:r>
              <a:rPr lang="en-US" altLang="en-US" sz="2600" dirty="0">
                <a:latin typeface="David" panose="020E0502060401010101" pitchFamily="34" charset="-79"/>
                <a:cs typeface="David" panose="020E0502060401010101" pitchFamily="34" charset="-79"/>
              </a:rPr>
              <a:t>PE</a:t>
            </a:r>
            <a:r>
              <a:rPr lang="he-IL" altLang="en-US" sz="2600" dirty="0">
                <a:latin typeface="David" panose="020E0502060401010101" pitchFamily="34" charset="-79"/>
                <a:cs typeface="David" panose="020E0502060401010101" pitchFamily="34" charset="-79"/>
              </a:rPr>
              <a:t>, </a:t>
            </a:r>
            <a:r>
              <a:rPr lang="en-US" altLang="en-US" sz="2600" dirty="0">
                <a:latin typeface="David" panose="020E0502060401010101" pitchFamily="34" charset="-79"/>
                <a:cs typeface="David" panose="020E0502060401010101" pitchFamily="34" charset="-79"/>
              </a:rPr>
              <a:t>VC</a:t>
            </a:r>
            <a:r>
              <a:rPr lang="he-IL" altLang="en-US" sz="2600" dirty="0">
                <a:latin typeface="David" panose="020E0502060401010101" pitchFamily="34" charset="-79"/>
                <a:cs typeface="David" panose="020E0502060401010101" pitchFamily="34" charset="-79"/>
              </a:rPr>
              <a:t>, נדל"ן...) מבחינת יעילות תיק החיסכון הפנסיוני</a:t>
            </a:r>
            <a:r>
              <a:rPr lang="en-US" altLang="en-US" sz="2600" dirty="0">
                <a:latin typeface="David" panose="020E0502060401010101" pitchFamily="34" charset="-79"/>
                <a:cs typeface="David" panose="020E0502060401010101" pitchFamily="34" charset="-79"/>
              </a:rPr>
              <a:t> </a:t>
            </a:r>
            <a:r>
              <a:rPr lang="he-IL" altLang="en-US" sz="2600" dirty="0">
                <a:latin typeface="David" panose="020E0502060401010101" pitchFamily="34" charset="-79"/>
                <a:cs typeface="David" panose="020E0502060401010101" pitchFamily="34" charset="-79"/>
              </a:rPr>
              <a:t> (אי-נזילות? חשיפה/פיזור? "אלפא"?) </a:t>
            </a:r>
          </a:p>
          <a:p>
            <a:pPr eaLnBrk="1" hangingPunct="1"/>
            <a:r>
              <a:rPr lang="he-IL" altLang="en-US" sz="2600" dirty="0">
                <a:latin typeface="David" panose="020E0502060401010101" pitchFamily="34" charset="-79"/>
                <a:cs typeface="David" panose="020E0502060401010101" pitchFamily="34" charset="-79"/>
              </a:rPr>
              <a:t>טיעונים נגד השקעה באפיקים שאינם מפוקחים (על ידי שום רשות בשום מדינה)</a:t>
            </a:r>
          </a:p>
          <a:p>
            <a:pPr eaLnBrk="1" hangingPunct="1"/>
            <a:r>
              <a:rPr lang="he-IL" altLang="en-US" sz="2600" dirty="0">
                <a:latin typeface="David" panose="020E0502060401010101" pitchFamily="34" charset="-79"/>
                <a:cs typeface="David" panose="020E0502060401010101" pitchFamily="34" charset="-79"/>
              </a:rPr>
              <a:t>אמפירית: האם התשואה באפיקי ההשקעה האלה מצדיקה את העלויות והסיכונים? האם תורמים לפיזור הסיכון בתיק? האם צריך להתייחס לכל הנכסים הלא סחירים כמקשה אחת?</a:t>
            </a:r>
          </a:p>
          <a:p>
            <a:pPr eaLnBrk="1" hangingPunct="1"/>
            <a:r>
              <a:rPr lang="he-IL" altLang="en-US" sz="2600" dirty="0">
                <a:latin typeface="David" panose="020E0502060401010101" pitchFamily="34" charset="-79"/>
                <a:cs typeface="David" panose="020E0502060401010101" pitchFamily="34" charset="-79"/>
              </a:rPr>
              <a:t>מתודולוגית: איך צריך למדוד את התשואה והסיכון באפיקים האלה? (ואיך המידע הזה מדווח למנהל ההשקעות, לרשות המפקחת, ולחוסך?)</a:t>
            </a:r>
          </a:p>
          <a:p>
            <a:pPr eaLnBrk="1" hangingPunct="1"/>
            <a:r>
              <a:rPr lang="he-IL" altLang="en-US" sz="2600" dirty="0">
                <a:latin typeface="David" panose="020E0502060401010101" pitchFamily="34" charset="-79"/>
                <a:cs typeface="David" panose="020E0502060401010101" pitchFamily="34" charset="-79"/>
              </a:rPr>
              <a:t>אין סטנדרט מקובל בפרקטיקה, הענף לא מוסדר (</a:t>
            </a:r>
            <a:r>
              <a:rPr lang="en-US" altLang="en-US" sz="2600" dirty="0">
                <a:latin typeface="David" panose="020E0502060401010101" pitchFamily="34" charset="-79"/>
                <a:cs typeface="David" panose="020E0502060401010101" pitchFamily="34" charset="-79"/>
              </a:rPr>
              <a:t>IRR</a:t>
            </a:r>
            <a:r>
              <a:rPr lang="he-IL" altLang="en-US" sz="2600" dirty="0">
                <a:latin typeface="David" panose="020E0502060401010101" pitchFamily="34" charset="-79"/>
                <a:cs typeface="David" panose="020E0502060401010101" pitchFamily="34" charset="-79"/>
              </a:rPr>
              <a:t> או </a:t>
            </a:r>
            <a:r>
              <a:rPr lang="en-US" altLang="en-US" sz="2600" dirty="0">
                <a:latin typeface="David" panose="020E0502060401010101" pitchFamily="34" charset="-79"/>
                <a:cs typeface="David" panose="020E0502060401010101" pitchFamily="34" charset="-79"/>
              </a:rPr>
              <a:t>cash multiples</a:t>
            </a:r>
            <a:r>
              <a:rPr lang="he-IL" altLang="en-US" sz="2600" dirty="0">
                <a:latin typeface="David" panose="020E0502060401010101" pitchFamily="34" charset="-79"/>
                <a:cs typeface="David" panose="020E0502060401010101" pitchFamily="34" charset="-79"/>
              </a:rPr>
              <a:t> מקובלים ובעייתיים מאד.</a:t>
            </a:r>
          </a:p>
          <a:p>
            <a:pPr eaLnBrk="1" hangingPunct="1"/>
            <a:r>
              <a:rPr lang="he-IL" altLang="en-US" sz="2600" dirty="0">
                <a:latin typeface="David" panose="020E0502060401010101" pitchFamily="34" charset="-79"/>
                <a:cs typeface="David" panose="020E0502060401010101" pitchFamily="34" charset="-79"/>
              </a:rPr>
              <a:t>הסטנדרט בספרות האקדמית העצומה בנושא: מושג ה-</a:t>
            </a:r>
            <a:r>
              <a:rPr lang="en-US" altLang="en-US" sz="2600" dirty="0">
                <a:latin typeface="David" panose="020E0502060401010101" pitchFamily="34" charset="-79"/>
                <a:cs typeface="David" panose="020E0502060401010101" pitchFamily="34" charset="-79"/>
              </a:rPr>
              <a:t>PME</a:t>
            </a:r>
            <a:r>
              <a:rPr lang="he-IL" altLang="en-US" sz="2600" dirty="0">
                <a:latin typeface="David" panose="020E0502060401010101" pitchFamily="34" charset="-79"/>
                <a:cs typeface="David" panose="020E0502060401010101" pitchFamily="34" charset="-79"/>
              </a:rPr>
              <a:t> </a:t>
            </a:r>
          </a:p>
          <a:p>
            <a:pPr eaLnBrk="1" hangingPunct="1">
              <a:buFontTx/>
              <a:buNone/>
            </a:pPr>
            <a:endParaRPr lang="en-US" altLang="en-US" sz="2800" dirty="0"/>
          </a:p>
        </p:txBody>
      </p:sp>
    </p:spTree>
    <p:extLst>
      <p:ext uri="{BB962C8B-B14F-4D97-AF65-F5344CB8AC3E}">
        <p14:creationId xmlns:p14="http://schemas.microsoft.com/office/powerpoint/2010/main" val="750990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88640"/>
            <a:ext cx="9144000" cy="504056"/>
          </a:xfrm>
        </p:spPr>
        <p:txBody>
          <a:bodyPr/>
          <a:lstStyle/>
          <a:p>
            <a:pPr eaLnBrk="1" hangingPunct="1"/>
            <a:r>
              <a:rPr lang="he-IL" altLang="en-US" sz="4000" b="1" dirty="0">
                <a:latin typeface="David" panose="020E0502060401010101" pitchFamily="34" charset="-79"/>
                <a:cs typeface="David" panose="020E0502060401010101" pitchFamily="34" charset="-79"/>
              </a:rPr>
              <a:t>התשואות באפיקים -רקע</a:t>
            </a:r>
            <a:endParaRPr lang="en-US" altLang="en-US" sz="4000" b="1" dirty="0">
              <a:latin typeface="David" panose="020E0502060401010101" pitchFamily="34" charset="-79"/>
              <a:cs typeface="David" panose="020E0502060401010101" pitchFamily="34" charset="-79"/>
            </a:endParaRPr>
          </a:p>
        </p:txBody>
      </p:sp>
      <p:sp>
        <p:nvSpPr>
          <p:cNvPr id="3075" name="Rectangle 3"/>
          <p:cNvSpPr>
            <a:spLocks noGrp="1" noChangeArrowheads="1"/>
          </p:cNvSpPr>
          <p:nvPr>
            <p:ph type="body" idx="1"/>
          </p:nvPr>
        </p:nvSpPr>
        <p:spPr>
          <a:xfrm>
            <a:off x="0" y="836713"/>
            <a:ext cx="9144000" cy="5472608"/>
          </a:xfrm>
        </p:spPr>
        <p:txBody>
          <a:bodyPr/>
          <a:lstStyle/>
          <a:p>
            <a:pPr eaLnBrk="1" hangingPunct="1"/>
            <a:r>
              <a:rPr lang="he-IL" altLang="en-US" sz="2600" dirty="0">
                <a:latin typeface="David" panose="020E0502060401010101" pitchFamily="34" charset="-79"/>
                <a:cs typeface="David" panose="020E0502060401010101" pitchFamily="34" charset="-79"/>
              </a:rPr>
              <a:t>הביקוש להשקעות באפיקים האלה גדל בעשורים האחרונים גם בארץ וגם בעולם</a:t>
            </a:r>
          </a:p>
          <a:p>
            <a:pPr eaLnBrk="1" hangingPunct="1"/>
            <a:r>
              <a:rPr lang="he-IL" altLang="en-US" sz="2600" dirty="0">
                <a:latin typeface="David" panose="020E0502060401010101" pitchFamily="34" charset="-79"/>
                <a:cs typeface="David" panose="020E0502060401010101" pitchFamily="34" charset="-79"/>
              </a:rPr>
              <a:t>בעשור האחרון, תוספת התשואה באפיקים האלה (באופן כללי, עם שונות ביניהם) בהשוואה להשקעה בנכסים סחירים (מדדי מניות) הייתה נמוכה</a:t>
            </a:r>
            <a:r>
              <a:rPr lang="en-US" altLang="en-US" sz="2600" dirty="0">
                <a:latin typeface="David" panose="020E0502060401010101" pitchFamily="34" charset="-79"/>
                <a:cs typeface="David" panose="020E0502060401010101" pitchFamily="34" charset="-79"/>
              </a:rPr>
              <a:t> </a:t>
            </a:r>
            <a:r>
              <a:rPr lang="he-IL" altLang="en-US" sz="2600" dirty="0">
                <a:latin typeface="David" panose="020E0502060401010101" pitchFamily="34" charset="-79"/>
                <a:cs typeface="David" panose="020E0502060401010101" pitchFamily="34" charset="-79"/>
              </a:rPr>
              <a:t> יחסית לעשורים קודמים. מה הצפי לעשורים הבאים?</a:t>
            </a:r>
            <a:endParaRPr lang="en-US" altLang="en-US" sz="2600" dirty="0">
              <a:latin typeface="David" panose="020E0502060401010101" pitchFamily="34" charset="-79"/>
              <a:cs typeface="David" panose="020E0502060401010101" pitchFamily="34" charset="-79"/>
            </a:endParaRPr>
          </a:p>
          <a:p>
            <a:pPr eaLnBrk="1" hangingPunct="1"/>
            <a:r>
              <a:rPr lang="he-IL" altLang="en-US" sz="2600" dirty="0">
                <a:latin typeface="David" panose="020E0502060401010101" pitchFamily="34" charset="-79"/>
                <a:cs typeface="David" panose="020E0502060401010101" pitchFamily="34" charset="-79"/>
              </a:rPr>
              <a:t>האם פרמיית אי-הנזילות יורדת?</a:t>
            </a:r>
          </a:p>
          <a:p>
            <a:pPr eaLnBrk="1" hangingPunct="1"/>
            <a:r>
              <a:rPr lang="he-IL" altLang="en-US" sz="2600" dirty="0">
                <a:latin typeface="David" panose="020E0502060401010101" pitchFamily="34" charset="-79"/>
                <a:cs typeface="David" panose="020E0502060401010101" pitchFamily="34" charset="-79"/>
              </a:rPr>
              <a:t>תופעת ה-</a:t>
            </a:r>
            <a:r>
              <a:rPr lang="en-US" altLang="en-US" sz="2600" dirty="0">
                <a:latin typeface="David" panose="020E0502060401010101" pitchFamily="34" charset="-79"/>
                <a:cs typeface="David" panose="020E0502060401010101" pitchFamily="34" charset="-79"/>
              </a:rPr>
              <a:t>persistence</a:t>
            </a:r>
            <a:r>
              <a:rPr lang="he-IL" altLang="en-US" sz="2600" dirty="0">
                <a:latin typeface="David" panose="020E0502060401010101" pitchFamily="34" charset="-79"/>
                <a:cs typeface="David" panose="020E0502060401010101" pitchFamily="34" charset="-79"/>
              </a:rPr>
              <a:t> (עקביות בביצועים של מנהלי קרנות השקעה  פרטיות) ובעיית הגישה (</a:t>
            </a:r>
            <a:r>
              <a:rPr lang="en-US" altLang="en-US" sz="2600" dirty="0">
                <a:latin typeface="David" panose="020E0502060401010101" pitchFamily="34" charset="-79"/>
                <a:cs typeface="David" panose="020E0502060401010101" pitchFamily="34" charset="-79"/>
              </a:rPr>
              <a:t>access</a:t>
            </a:r>
            <a:r>
              <a:rPr lang="he-IL" altLang="en-US" sz="2600" dirty="0">
                <a:latin typeface="David" panose="020E0502060401010101" pitchFamily="34" charset="-79"/>
                <a:cs typeface="David" panose="020E0502060401010101" pitchFamily="34" charset="-79"/>
              </a:rPr>
              <a:t>) של משקיעים מוסדיים ישראלים לרבעון העליון של הקרנות הפרטיות שמייצר את מירב התשואה?</a:t>
            </a:r>
          </a:p>
          <a:p>
            <a:pPr eaLnBrk="1" hangingPunct="1"/>
            <a:r>
              <a:rPr lang="he-IL" altLang="en-US" sz="2600" dirty="0">
                <a:latin typeface="David" panose="020E0502060401010101" pitchFamily="34" charset="-79"/>
                <a:cs typeface="David" panose="020E0502060401010101" pitchFamily="34" charset="-79"/>
              </a:rPr>
              <a:t>[האם התופעה הזו – </a:t>
            </a:r>
            <a:r>
              <a:rPr lang="en-US" altLang="en-US" sz="2600" dirty="0">
                <a:latin typeface="David" panose="020E0502060401010101" pitchFamily="34" charset="-79"/>
                <a:cs typeface="David" panose="020E0502060401010101" pitchFamily="34" charset="-79"/>
              </a:rPr>
              <a:t>persistence</a:t>
            </a:r>
            <a:r>
              <a:rPr lang="he-IL" altLang="en-US" sz="2600" dirty="0">
                <a:latin typeface="David" panose="020E0502060401010101" pitchFamily="34" charset="-79"/>
                <a:cs typeface="David" panose="020E0502060401010101" pitchFamily="34" charset="-79"/>
              </a:rPr>
              <a:t> – הולכת ונעלמת?]</a:t>
            </a:r>
          </a:p>
        </p:txBody>
      </p:sp>
    </p:spTree>
    <p:extLst>
      <p:ext uri="{BB962C8B-B14F-4D97-AF65-F5344CB8AC3E}">
        <p14:creationId xmlns:p14="http://schemas.microsoft.com/office/powerpoint/2010/main" val="17651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784976" cy="1143000"/>
          </a:xfrm>
        </p:spPr>
        <p:txBody>
          <a:bodyPr/>
          <a:lstStyle/>
          <a:p>
            <a:r>
              <a:rPr lang="en-US" sz="3600" dirty="0"/>
              <a:t>JP Morgan: An Update (2021) on PE Performance vs. Public Markets</a:t>
            </a:r>
          </a:p>
        </p:txBody>
      </p:sp>
      <p:pic>
        <p:nvPicPr>
          <p:cNvPr id="4" name="Content Placeholder 3"/>
          <p:cNvPicPr>
            <a:picLocks noGrp="1" noChangeAspect="1"/>
          </p:cNvPicPr>
          <p:nvPr>
            <p:ph idx="1"/>
          </p:nvPr>
        </p:nvPicPr>
        <p:blipFill>
          <a:blip r:embed="rId2"/>
          <a:stretch>
            <a:fillRect/>
          </a:stretch>
        </p:blipFill>
        <p:spPr>
          <a:xfrm>
            <a:off x="1541879" y="1916831"/>
            <a:ext cx="6060241" cy="4536505"/>
          </a:xfrm>
          <a:prstGeom prst="rect">
            <a:avLst/>
          </a:prstGeom>
        </p:spPr>
      </p:pic>
    </p:spTree>
    <p:extLst>
      <p:ext uri="{BB962C8B-B14F-4D97-AF65-F5344CB8AC3E}">
        <p14:creationId xmlns:p14="http://schemas.microsoft.com/office/powerpoint/2010/main" val="397079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784976" cy="1143000"/>
          </a:xfrm>
        </p:spPr>
        <p:txBody>
          <a:bodyPr/>
          <a:lstStyle/>
          <a:p>
            <a:r>
              <a:rPr lang="en-US" sz="3600" dirty="0"/>
              <a:t>JP Morgan: An Update (2021) on PE Performance vs. Public Markets</a:t>
            </a:r>
          </a:p>
        </p:txBody>
      </p:sp>
      <p:pic>
        <p:nvPicPr>
          <p:cNvPr id="5" name="Content Placeholder 4"/>
          <p:cNvPicPr>
            <a:picLocks noGrp="1" noChangeAspect="1"/>
          </p:cNvPicPr>
          <p:nvPr>
            <p:ph idx="1"/>
          </p:nvPr>
        </p:nvPicPr>
        <p:blipFill>
          <a:blip r:embed="rId2"/>
          <a:stretch>
            <a:fillRect/>
          </a:stretch>
        </p:blipFill>
        <p:spPr>
          <a:xfrm>
            <a:off x="1482074" y="1716801"/>
            <a:ext cx="6179851" cy="4292760"/>
          </a:xfrm>
          <a:prstGeom prst="rect">
            <a:avLst/>
          </a:prstGeom>
        </p:spPr>
      </p:pic>
    </p:spTree>
    <p:extLst>
      <p:ext uri="{BB962C8B-B14F-4D97-AF65-F5344CB8AC3E}">
        <p14:creationId xmlns:p14="http://schemas.microsoft.com/office/powerpoint/2010/main" val="23500499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8286</TotalTime>
  <Words>3099</Words>
  <Application>Microsoft Office PowerPoint</Application>
  <PresentationFormat>On-screen Show (4:3)</PresentationFormat>
  <Paragraphs>192</Paragraphs>
  <Slides>32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Cambria Math</vt:lpstr>
      <vt:lpstr>David</vt:lpstr>
      <vt:lpstr>Wingdings</vt:lpstr>
      <vt:lpstr>Default Design</vt:lpstr>
      <vt:lpstr>רפורמה במבנה דמי הניהול במערכת הפנסיה בישראל (וועדת "ההוצאות הישירות")</vt:lpstr>
      <vt:lpstr>רקע כללי</vt:lpstr>
      <vt:lpstr>הוצאות ישירות הכרוכות בביצוע השקעות  (0.16% בשנה בערך בממוצע)</vt:lpstr>
      <vt:lpstr>הוצאות ישירות המשך</vt:lpstr>
      <vt:lpstr>סוגיות הקשורות בהוצאות הישירות (בקרנות השקעה)</vt:lpstr>
      <vt:lpstr>סוגיות לגבי כדאיות ההשקעה</vt:lpstr>
      <vt:lpstr>התשואות באפיקים -רקע</vt:lpstr>
      <vt:lpstr>JP Morgan: An Update (2021) on PE Performance vs. Public Markets</vt:lpstr>
      <vt:lpstr>JP Morgan: An Update (2021) on PE Performance vs. Public Markets</vt:lpstr>
      <vt:lpstr>אמפיריקה חלק I: חישובי "אלפא" לעשור האחרון רקע, לא משפיעה כמעט על ההמלצות!</vt:lpstr>
      <vt:lpstr>PowerPoint Presentation</vt:lpstr>
      <vt:lpstr>PowerPoint Presentation</vt:lpstr>
      <vt:lpstr>חישובי "אלפא" לעשור האחרון (2)</vt:lpstr>
      <vt:lpstr>חישובי PME לעשור האחרון</vt:lpstr>
      <vt:lpstr>חישובי PME לעשור האחרון   (2)</vt:lpstr>
      <vt:lpstr>PowerPoint Presentation</vt:lpstr>
      <vt:lpstr>הערות לחישובי ה-PME</vt:lpstr>
      <vt:lpstr>PowerPoint Presentation</vt:lpstr>
      <vt:lpstr>PE &amp; VC vs. Equity Indices</vt:lpstr>
      <vt:lpstr>פיזור התיק באמצעות קרנות השקעה?</vt:lpstr>
      <vt:lpstr>עקרונות המדיניות המוצעת</vt:lpstr>
      <vt:lpstr> שלוש המלצות מרכזיות </vt:lpstr>
      <vt:lpstr> המלצות נוספות </vt:lpstr>
      <vt:lpstr>מסלול בדמי ניהול מצבירה בלבד בשיטת ״הכל כלול״:</vt:lpstr>
      <vt:lpstr>חולשות בשיטת ״הכל כלול״</vt:lpstr>
      <vt:lpstr>עוד סוגיות הקשורות למסלול "הכל כלול"</vt:lpstr>
      <vt:lpstr>מסלול "פסיבי" )קרן עוקבת שווקים בדמי ניהול נמוכים):</vt:lpstr>
      <vt:lpstr>מסלול עם דמי ניהול מבוססי ביצועים</vt:lpstr>
      <vt:lpstr>בעיות הקשורות לדמי ניהול מבוססי ביצועים</vt:lpstr>
      <vt:lpstr>דברים שהדו"ח אומר ודברים שלא</vt:lpstr>
      <vt:lpstr>נושאים אחרים</vt:lpstr>
      <vt:lpstr>נושאים אחרים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סין: האתגרים העיקריים</dc:title>
  <dc:creator>Yishay</dc:creator>
  <cp:lastModifiedBy>Yishay</cp:lastModifiedBy>
  <cp:revision>164</cp:revision>
  <dcterms:created xsi:type="dcterms:W3CDTF">2010-01-17T12:41:44Z</dcterms:created>
  <dcterms:modified xsi:type="dcterms:W3CDTF">2021-08-05T11:09:35Z</dcterms:modified>
</cp:coreProperties>
</file>